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2"/>
  </p:notesMasterIdLst>
  <p:sldIdLst>
    <p:sldId id="263" r:id="rId6"/>
    <p:sldId id="303" r:id="rId7"/>
    <p:sldId id="305" r:id="rId8"/>
    <p:sldId id="336" r:id="rId9"/>
    <p:sldId id="346" r:id="rId10"/>
    <p:sldId id="335" r:id="rId11"/>
    <p:sldId id="342" r:id="rId12"/>
    <p:sldId id="257" r:id="rId13"/>
    <p:sldId id="363" r:id="rId14"/>
    <p:sldId id="264" r:id="rId15"/>
    <p:sldId id="330" r:id="rId16"/>
    <p:sldId id="354" r:id="rId17"/>
    <p:sldId id="353" r:id="rId18"/>
    <p:sldId id="357" r:id="rId19"/>
    <p:sldId id="358" r:id="rId20"/>
    <p:sldId id="355" r:id="rId21"/>
    <p:sldId id="347" r:id="rId22"/>
    <p:sldId id="261" r:id="rId23"/>
    <p:sldId id="364" r:id="rId24"/>
    <p:sldId id="333" r:id="rId25"/>
    <p:sldId id="348" r:id="rId26"/>
    <p:sldId id="349" r:id="rId27"/>
    <p:sldId id="356" r:id="rId28"/>
    <p:sldId id="325" r:id="rId29"/>
    <p:sldId id="326" r:id="rId30"/>
    <p:sldId id="350" r:id="rId31"/>
  </p:sldIdLst>
  <p:sldSz cx="12192000" cy="6858000"/>
  <p:notesSz cx="6858000" cy="9144000"/>
  <p:defaultText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D60CC-1AB2-666E-D0D7-F586CA1B8A24}" name="Renee Brooke" initials="RB" userId="S::rbrooke@bendoregon.gov::f3ec185c-bd7c-4ace-91f9-5e7e14eae0ff" providerId="AD"/>
  <p188:author id="{767283DC-94E1-4D0A-2269-4C73B366FD98}" name="Pauline Hardie" initials="PH" userId="S::phardie@bendoregon.gov::4715d39a-0923-4404-8fa5-7ded387bb9b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96A3F"/>
    <a:srgbClr val="7C476D"/>
    <a:srgbClr val="19696E"/>
    <a:srgbClr val="2C5D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95" autoAdjust="0"/>
  </p:normalViewPr>
  <p:slideViewPr>
    <p:cSldViewPr snapToGrid="0">
      <p:cViewPr varScale="1">
        <p:scale>
          <a:sx n="66" d="100"/>
          <a:sy n="66" d="100"/>
        </p:scale>
        <p:origin x="84" y="32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C0EC5E-C746-4076-93AB-C5B6FBBCD8D1}"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US"/>
        </a:p>
      </dgm:t>
    </dgm:pt>
    <dgm:pt modelId="{2D9C2C55-0917-456A-A0E1-19436625AD8B}">
      <dgm:prSet phldrT="[Text]" custT="1"/>
      <dgm:spPr/>
      <dgm:t>
        <a:bodyPr/>
        <a:lstStyle/>
        <a:p>
          <a:r>
            <a:rPr lang="en-US" sz="1800" dirty="0"/>
            <a:t>Preserve Priority        Trees? (20”+)</a:t>
          </a:r>
        </a:p>
      </dgm:t>
    </dgm:pt>
    <dgm:pt modelId="{D069F867-7ADB-4EBB-8C2B-85A54693D65B}" type="parTrans" cxnId="{69F3ECDC-7CD6-4360-A34A-1BEC8FA3BE98}">
      <dgm:prSet/>
      <dgm:spPr/>
      <dgm:t>
        <a:bodyPr/>
        <a:lstStyle/>
        <a:p>
          <a:endParaRPr lang="en-US"/>
        </a:p>
      </dgm:t>
    </dgm:pt>
    <dgm:pt modelId="{DF29113A-E4E7-4DDF-BC27-F2EE05E9A61E}" type="sibTrans" cxnId="{69F3ECDC-7CD6-4360-A34A-1BEC8FA3BE98}">
      <dgm:prSet/>
      <dgm:spPr/>
      <dgm:t>
        <a:bodyPr/>
        <a:lstStyle/>
        <a:p>
          <a:endParaRPr lang="en-US"/>
        </a:p>
      </dgm:t>
    </dgm:pt>
    <dgm:pt modelId="{A0E62F98-1076-4370-9B11-A32B57ED6C89}">
      <dgm:prSet phldrT="[Text]" custT="1"/>
      <dgm:spPr>
        <a:solidFill>
          <a:schemeClr val="accent6">
            <a:lumMod val="75000"/>
          </a:schemeClr>
        </a:solidFill>
      </dgm:spPr>
      <dgm:t>
        <a:bodyPr/>
        <a:lstStyle/>
        <a:p>
          <a:r>
            <a:rPr lang="en-US" sz="1800" dirty="0"/>
            <a:t>Yes</a:t>
          </a:r>
        </a:p>
      </dgm:t>
    </dgm:pt>
    <dgm:pt modelId="{FF343718-E50E-4FAE-A6E1-E34D173F3250}" type="sibTrans" cxnId="{0321EE26-059E-4D7C-B9AE-35BD37F25D90}">
      <dgm:prSet/>
      <dgm:spPr/>
      <dgm:t>
        <a:bodyPr/>
        <a:lstStyle/>
        <a:p>
          <a:endParaRPr lang="en-US"/>
        </a:p>
      </dgm:t>
    </dgm:pt>
    <dgm:pt modelId="{2AF7861A-21A6-40F7-8714-5B874493CFCB}" type="parTrans" cxnId="{0321EE26-059E-4D7C-B9AE-35BD37F25D90}">
      <dgm:prSet/>
      <dgm:spPr/>
      <dgm:t>
        <a:bodyPr/>
        <a:lstStyle/>
        <a:p>
          <a:endParaRPr lang="en-US"/>
        </a:p>
      </dgm:t>
    </dgm:pt>
    <dgm:pt modelId="{BF957726-E561-4F46-80F1-A43F7BD80327}">
      <dgm:prSet custT="1"/>
      <dgm:spPr/>
      <dgm:t>
        <a:bodyPr/>
        <a:lstStyle/>
        <a:p>
          <a:r>
            <a:rPr lang="en-US" sz="1800" dirty="0"/>
            <a:t>Preserve % of ALL Trees?  (6” +)</a:t>
          </a:r>
        </a:p>
      </dgm:t>
    </dgm:pt>
    <dgm:pt modelId="{1BA23060-DFA8-453E-8ADD-3D0E6B7ABEE3}" type="parTrans" cxnId="{FA6102C9-A476-449C-806D-A3344CB8033E}">
      <dgm:prSet/>
      <dgm:spPr/>
      <dgm:t>
        <a:bodyPr/>
        <a:lstStyle/>
        <a:p>
          <a:endParaRPr lang="en-US"/>
        </a:p>
      </dgm:t>
    </dgm:pt>
    <dgm:pt modelId="{45024D81-23DC-4132-9B5E-6AD8307B8DFF}" type="sibTrans" cxnId="{FA6102C9-A476-449C-806D-A3344CB8033E}">
      <dgm:prSet/>
      <dgm:spPr/>
      <dgm:t>
        <a:bodyPr/>
        <a:lstStyle/>
        <a:p>
          <a:endParaRPr lang="en-US"/>
        </a:p>
      </dgm:t>
    </dgm:pt>
    <dgm:pt modelId="{4631C761-F674-47AC-8003-E2DA3C23E540}">
      <dgm:prSet custT="1"/>
      <dgm:spPr/>
      <dgm:t>
        <a:bodyPr/>
        <a:lstStyle/>
        <a:p>
          <a:r>
            <a:rPr lang="en-US" sz="1800" dirty="0"/>
            <a:t>No</a:t>
          </a:r>
        </a:p>
      </dgm:t>
    </dgm:pt>
    <dgm:pt modelId="{075F7D39-0719-41C9-B799-DB6CB654ABCB}" type="parTrans" cxnId="{26D807C9-96F3-455C-B6AC-20C3B647CBD8}">
      <dgm:prSet/>
      <dgm:spPr/>
      <dgm:t>
        <a:bodyPr/>
        <a:lstStyle/>
        <a:p>
          <a:endParaRPr lang="en-US"/>
        </a:p>
      </dgm:t>
    </dgm:pt>
    <dgm:pt modelId="{1AF9C1E6-FD2E-4F05-A36E-0F4BBBD41584}" type="sibTrans" cxnId="{26D807C9-96F3-455C-B6AC-20C3B647CBD8}">
      <dgm:prSet/>
      <dgm:spPr/>
      <dgm:t>
        <a:bodyPr/>
        <a:lstStyle/>
        <a:p>
          <a:endParaRPr lang="en-US"/>
        </a:p>
      </dgm:t>
    </dgm:pt>
    <dgm:pt modelId="{4FBC5E89-457A-45DB-ACD4-6C56008C8A32}">
      <dgm:prSet/>
      <dgm:spPr/>
      <dgm:t>
        <a:bodyPr/>
        <a:lstStyle/>
        <a:p>
          <a:r>
            <a:rPr lang="en-US" dirty="0"/>
            <a:t>No (or not completely)</a:t>
          </a:r>
        </a:p>
      </dgm:t>
    </dgm:pt>
    <dgm:pt modelId="{AF9ED025-3D31-4A6B-B8CB-CE80EB44F1C7}" type="parTrans" cxnId="{1AC20F0D-7ACB-482E-B91E-DA2C4067975B}">
      <dgm:prSet/>
      <dgm:spPr/>
      <dgm:t>
        <a:bodyPr/>
        <a:lstStyle/>
        <a:p>
          <a:endParaRPr lang="en-US"/>
        </a:p>
      </dgm:t>
    </dgm:pt>
    <dgm:pt modelId="{6763EE34-3681-4642-B5D6-1FA3F5C8FE5E}" type="sibTrans" cxnId="{1AC20F0D-7ACB-482E-B91E-DA2C4067975B}">
      <dgm:prSet/>
      <dgm:spPr/>
      <dgm:t>
        <a:bodyPr/>
        <a:lstStyle/>
        <a:p>
          <a:endParaRPr lang="en-US"/>
        </a:p>
      </dgm:t>
    </dgm:pt>
    <dgm:pt modelId="{60CE6736-9B03-42F9-922E-1981103FDA92}">
      <dgm:prSet/>
      <dgm:spPr>
        <a:solidFill>
          <a:schemeClr val="accent6">
            <a:lumMod val="75000"/>
          </a:schemeClr>
        </a:solidFill>
      </dgm:spPr>
      <dgm:t>
        <a:bodyPr/>
        <a:lstStyle/>
        <a:p>
          <a:r>
            <a:rPr lang="en-US" dirty="0"/>
            <a:t>Yes</a:t>
          </a:r>
        </a:p>
      </dgm:t>
    </dgm:pt>
    <dgm:pt modelId="{551D653C-7D01-4D47-892E-F0ECAA945E01}" type="parTrans" cxnId="{F7CA4B2E-4CB1-4B39-A0EE-9D1BCB18B5FF}">
      <dgm:prSet/>
      <dgm:spPr/>
      <dgm:t>
        <a:bodyPr/>
        <a:lstStyle/>
        <a:p>
          <a:endParaRPr lang="en-US"/>
        </a:p>
      </dgm:t>
    </dgm:pt>
    <dgm:pt modelId="{49247322-AFAC-4F50-A5AB-4660972B4818}" type="sibTrans" cxnId="{F7CA4B2E-4CB1-4B39-A0EE-9D1BCB18B5FF}">
      <dgm:prSet/>
      <dgm:spPr/>
      <dgm:t>
        <a:bodyPr/>
        <a:lstStyle/>
        <a:p>
          <a:endParaRPr lang="en-US"/>
        </a:p>
      </dgm:t>
    </dgm:pt>
    <dgm:pt modelId="{CA41BCDE-1E86-4704-986B-0AB0591C31F2}">
      <dgm:prSet/>
      <dgm:spPr/>
      <dgm:t>
        <a:bodyPr/>
        <a:lstStyle/>
        <a:p>
          <a:r>
            <a:rPr lang="en-US" dirty="0"/>
            <a:t>Mitigate      On-Site?</a:t>
          </a:r>
        </a:p>
      </dgm:t>
    </dgm:pt>
    <dgm:pt modelId="{7442B2E7-1D12-4F3E-A1F7-E0940F5AE4B1}" type="parTrans" cxnId="{2AACA22F-7D9C-4725-B476-0E0EACC4B605}">
      <dgm:prSet/>
      <dgm:spPr/>
      <dgm:t>
        <a:bodyPr/>
        <a:lstStyle/>
        <a:p>
          <a:endParaRPr lang="en-US"/>
        </a:p>
      </dgm:t>
    </dgm:pt>
    <dgm:pt modelId="{3BF24B91-CD5D-454D-B4EC-02803E64F3BE}" type="sibTrans" cxnId="{2AACA22F-7D9C-4725-B476-0E0EACC4B605}">
      <dgm:prSet/>
      <dgm:spPr/>
      <dgm:t>
        <a:bodyPr/>
        <a:lstStyle/>
        <a:p>
          <a:endParaRPr lang="en-US"/>
        </a:p>
      </dgm:t>
    </dgm:pt>
    <dgm:pt modelId="{D99074E8-4BA5-4E9F-800F-B9B5ECAF9B05}">
      <dgm:prSet/>
      <dgm:spPr>
        <a:solidFill>
          <a:schemeClr val="accent6">
            <a:lumMod val="75000"/>
          </a:schemeClr>
        </a:solidFill>
      </dgm:spPr>
      <dgm:t>
        <a:bodyPr/>
        <a:lstStyle/>
        <a:p>
          <a:r>
            <a:rPr lang="en-US" dirty="0"/>
            <a:t>Yes</a:t>
          </a:r>
        </a:p>
      </dgm:t>
    </dgm:pt>
    <dgm:pt modelId="{5D67376A-6F64-4C6C-BF9E-0CC6159C1A38}" type="parTrans" cxnId="{68C1DCB6-8684-4657-97F6-ADAB0B18E9D4}">
      <dgm:prSet/>
      <dgm:spPr/>
      <dgm:t>
        <a:bodyPr/>
        <a:lstStyle/>
        <a:p>
          <a:endParaRPr lang="en-US"/>
        </a:p>
      </dgm:t>
    </dgm:pt>
    <dgm:pt modelId="{B46209C4-FAB1-4907-A295-DC57181FACB4}" type="sibTrans" cxnId="{68C1DCB6-8684-4657-97F6-ADAB0B18E9D4}">
      <dgm:prSet/>
      <dgm:spPr/>
      <dgm:t>
        <a:bodyPr/>
        <a:lstStyle/>
        <a:p>
          <a:endParaRPr lang="en-US"/>
        </a:p>
      </dgm:t>
    </dgm:pt>
    <dgm:pt modelId="{688EE9EE-A258-4484-A924-6962483A5F7C}">
      <dgm:prSet/>
      <dgm:spPr/>
      <dgm:t>
        <a:bodyPr/>
        <a:lstStyle/>
        <a:p>
          <a:r>
            <a:rPr lang="en-US" dirty="0"/>
            <a:t>No (or not completely)</a:t>
          </a:r>
        </a:p>
      </dgm:t>
    </dgm:pt>
    <dgm:pt modelId="{00F23005-0976-4DFD-AA87-3FB014BA0FBB}" type="parTrans" cxnId="{D9E60678-FA3D-4DEE-9E97-B1BB2A7AB616}">
      <dgm:prSet/>
      <dgm:spPr/>
      <dgm:t>
        <a:bodyPr/>
        <a:lstStyle/>
        <a:p>
          <a:endParaRPr lang="en-US"/>
        </a:p>
      </dgm:t>
    </dgm:pt>
    <dgm:pt modelId="{2BF5D459-968E-43E9-917A-FB1905511706}" type="sibTrans" cxnId="{D9E60678-FA3D-4DEE-9E97-B1BB2A7AB616}">
      <dgm:prSet/>
      <dgm:spPr/>
      <dgm:t>
        <a:bodyPr/>
        <a:lstStyle/>
        <a:p>
          <a:endParaRPr lang="en-US"/>
        </a:p>
      </dgm:t>
    </dgm:pt>
    <dgm:pt modelId="{B05AB747-39CB-48F2-B09A-96E2BAE20E2F}">
      <dgm:prSet/>
      <dgm:spPr/>
      <dgm:t>
        <a:bodyPr/>
        <a:lstStyle/>
        <a:p>
          <a:r>
            <a:rPr lang="en-US" dirty="0"/>
            <a:t>Pay Fee In-Lieu of Preservation</a:t>
          </a:r>
        </a:p>
      </dgm:t>
    </dgm:pt>
    <dgm:pt modelId="{B4A9FF88-516A-47C8-B6BC-E4C108F901FB}" type="parTrans" cxnId="{D1375B57-33E6-4760-BA15-9F5047DE177B}">
      <dgm:prSet/>
      <dgm:spPr/>
      <dgm:t>
        <a:bodyPr/>
        <a:lstStyle/>
        <a:p>
          <a:endParaRPr lang="en-US"/>
        </a:p>
      </dgm:t>
    </dgm:pt>
    <dgm:pt modelId="{4BA83D71-0774-4CC9-9BD9-F82EA14283D2}" type="sibTrans" cxnId="{D1375B57-33E6-4760-BA15-9F5047DE177B}">
      <dgm:prSet/>
      <dgm:spPr/>
      <dgm:t>
        <a:bodyPr/>
        <a:lstStyle/>
        <a:p>
          <a:endParaRPr lang="en-US"/>
        </a:p>
      </dgm:t>
    </dgm:pt>
    <dgm:pt modelId="{034AC487-F58E-4FB2-A108-E2C1A7248C00}" type="asst">
      <dgm:prSet custT="1"/>
      <dgm:spPr>
        <a:solidFill>
          <a:schemeClr val="accent6">
            <a:lumMod val="75000"/>
          </a:schemeClr>
        </a:solidFill>
      </dgm:spPr>
      <dgm:t>
        <a:bodyPr/>
        <a:lstStyle/>
        <a:p>
          <a:r>
            <a:rPr lang="en-US" sz="1800" dirty="0"/>
            <a:t>Done</a:t>
          </a:r>
        </a:p>
      </dgm:t>
    </dgm:pt>
    <dgm:pt modelId="{3D67CF84-37BB-4C27-AB32-E2C3ACA9EC75}" type="parTrans" cxnId="{83595F46-89F5-4173-8CF9-12B941C15483}">
      <dgm:prSet/>
      <dgm:spPr/>
      <dgm:t>
        <a:bodyPr/>
        <a:lstStyle/>
        <a:p>
          <a:endParaRPr lang="en-US"/>
        </a:p>
      </dgm:t>
    </dgm:pt>
    <dgm:pt modelId="{1A7E3FFE-B96C-4A05-A852-41940E3DC0FA}" type="sibTrans" cxnId="{83595F46-89F5-4173-8CF9-12B941C15483}">
      <dgm:prSet/>
      <dgm:spPr/>
      <dgm:t>
        <a:bodyPr/>
        <a:lstStyle/>
        <a:p>
          <a:endParaRPr lang="en-US"/>
        </a:p>
      </dgm:t>
    </dgm:pt>
    <dgm:pt modelId="{4533DBF6-31C1-4447-A806-AB0765F23DDB}" type="asst">
      <dgm:prSet/>
      <dgm:spPr>
        <a:solidFill>
          <a:schemeClr val="accent6">
            <a:lumMod val="75000"/>
          </a:schemeClr>
        </a:solidFill>
      </dgm:spPr>
      <dgm:t>
        <a:bodyPr/>
        <a:lstStyle/>
        <a:p>
          <a:r>
            <a:rPr lang="en-US" dirty="0"/>
            <a:t>Done</a:t>
          </a:r>
        </a:p>
      </dgm:t>
    </dgm:pt>
    <dgm:pt modelId="{6543383F-B8A5-45A1-B133-FC9729B28129}" type="parTrans" cxnId="{50870569-11F4-4FBB-B7EF-794D7C0E546D}">
      <dgm:prSet/>
      <dgm:spPr/>
      <dgm:t>
        <a:bodyPr/>
        <a:lstStyle/>
        <a:p>
          <a:endParaRPr lang="en-US"/>
        </a:p>
      </dgm:t>
    </dgm:pt>
    <dgm:pt modelId="{CA878788-0164-45B5-B94E-DEB4B2F2B6B2}" type="sibTrans" cxnId="{50870569-11F4-4FBB-B7EF-794D7C0E546D}">
      <dgm:prSet/>
      <dgm:spPr/>
      <dgm:t>
        <a:bodyPr/>
        <a:lstStyle/>
        <a:p>
          <a:endParaRPr lang="en-US"/>
        </a:p>
      </dgm:t>
    </dgm:pt>
    <dgm:pt modelId="{8F41326B-3E87-459D-A0C0-696DDE832F65}" type="asst">
      <dgm:prSet/>
      <dgm:spPr>
        <a:solidFill>
          <a:schemeClr val="accent6">
            <a:lumMod val="75000"/>
          </a:schemeClr>
        </a:solidFill>
      </dgm:spPr>
      <dgm:t>
        <a:bodyPr/>
        <a:lstStyle/>
        <a:p>
          <a:r>
            <a:rPr lang="en-US" dirty="0"/>
            <a:t>Done</a:t>
          </a:r>
        </a:p>
      </dgm:t>
    </dgm:pt>
    <dgm:pt modelId="{6F741606-C53C-41C9-A02F-834C7E959642}" type="parTrans" cxnId="{E692E935-63A1-4553-ABB5-64B17065CC83}">
      <dgm:prSet/>
      <dgm:spPr/>
      <dgm:t>
        <a:bodyPr/>
        <a:lstStyle/>
        <a:p>
          <a:endParaRPr lang="en-US"/>
        </a:p>
      </dgm:t>
    </dgm:pt>
    <dgm:pt modelId="{B40479C0-1BBC-44E7-978A-A396A89233D8}" type="sibTrans" cxnId="{E692E935-63A1-4553-ABB5-64B17065CC83}">
      <dgm:prSet/>
      <dgm:spPr/>
      <dgm:t>
        <a:bodyPr/>
        <a:lstStyle/>
        <a:p>
          <a:endParaRPr lang="en-US"/>
        </a:p>
      </dgm:t>
    </dgm:pt>
    <dgm:pt modelId="{32A6DD84-2370-4E9E-B928-A1B0CCAE20E7}" type="pres">
      <dgm:prSet presAssocID="{FEC0EC5E-C746-4076-93AB-C5B6FBBCD8D1}" presName="hierChild1" presStyleCnt="0">
        <dgm:presLayoutVars>
          <dgm:orgChart val="1"/>
          <dgm:chPref val="1"/>
          <dgm:dir/>
          <dgm:animOne val="branch"/>
          <dgm:animLvl val="lvl"/>
          <dgm:resizeHandles/>
        </dgm:presLayoutVars>
      </dgm:prSet>
      <dgm:spPr/>
    </dgm:pt>
    <dgm:pt modelId="{D1D5F3EB-CF64-46FD-8F33-73102941A5CF}" type="pres">
      <dgm:prSet presAssocID="{2D9C2C55-0917-456A-A0E1-19436625AD8B}" presName="hierRoot1" presStyleCnt="0">
        <dgm:presLayoutVars>
          <dgm:hierBranch val="init"/>
        </dgm:presLayoutVars>
      </dgm:prSet>
      <dgm:spPr/>
    </dgm:pt>
    <dgm:pt modelId="{1F9BFB2C-BE5A-4ECE-B721-2D77DA11FB58}" type="pres">
      <dgm:prSet presAssocID="{2D9C2C55-0917-456A-A0E1-19436625AD8B}" presName="rootComposite1" presStyleCnt="0"/>
      <dgm:spPr/>
    </dgm:pt>
    <dgm:pt modelId="{81ABC29B-8467-4D6B-B685-6378711231D0}" type="pres">
      <dgm:prSet presAssocID="{2D9C2C55-0917-456A-A0E1-19436625AD8B}" presName="rootText1" presStyleLbl="node0" presStyleIdx="0" presStyleCnt="1" custScaleX="61805" custScaleY="147285">
        <dgm:presLayoutVars>
          <dgm:chPref val="3"/>
        </dgm:presLayoutVars>
      </dgm:prSet>
      <dgm:spPr/>
    </dgm:pt>
    <dgm:pt modelId="{57F0633C-A49E-40B6-8545-489FEF6C33BC}" type="pres">
      <dgm:prSet presAssocID="{2D9C2C55-0917-456A-A0E1-19436625AD8B}" presName="rootConnector1" presStyleLbl="node1" presStyleIdx="0" presStyleCnt="0"/>
      <dgm:spPr/>
    </dgm:pt>
    <dgm:pt modelId="{CDEA07D8-2F8E-4DB0-93AF-054D7DB7BC98}" type="pres">
      <dgm:prSet presAssocID="{2D9C2C55-0917-456A-A0E1-19436625AD8B}" presName="hierChild2" presStyleCnt="0"/>
      <dgm:spPr/>
    </dgm:pt>
    <dgm:pt modelId="{B15A20C1-DE44-458B-BC30-7AA80068AA47}" type="pres">
      <dgm:prSet presAssocID="{2AF7861A-21A6-40F7-8714-5B874493CFCB}" presName="Name64" presStyleLbl="parChTrans1D2" presStyleIdx="0" presStyleCnt="2"/>
      <dgm:spPr/>
    </dgm:pt>
    <dgm:pt modelId="{DD9A80CB-E860-4E66-8617-F07294BAA2BA}" type="pres">
      <dgm:prSet presAssocID="{A0E62F98-1076-4370-9B11-A32B57ED6C89}" presName="hierRoot2" presStyleCnt="0">
        <dgm:presLayoutVars>
          <dgm:hierBranch val="init"/>
        </dgm:presLayoutVars>
      </dgm:prSet>
      <dgm:spPr/>
    </dgm:pt>
    <dgm:pt modelId="{084CFFB9-0536-4EEB-99B5-2E9BFD9D373C}" type="pres">
      <dgm:prSet presAssocID="{A0E62F98-1076-4370-9B11-A32B57ED6C89}" presName="rootComposite" presStyleCnt="0"/>
      <dgm:spPr/>
    </dgm:pt>
    <dgm:pt modelId="{724A01E8-2361-498A-88CB-36C94FFB0B18}" type="pres">
      <dgm:prSet presAssocID="{A0E62F98-1076-4370-9B11-A32B57ED6C89}" presName="rootText" presStyleLbl="node2" presStyleIdx="0" presStyleCnt="2" custScaleX="30698">
        <dgm:presLayoutVars>
          <dgm:chPref val="3"/>
        </dgm:presLayoutVars>
      </dgm:prSet>
      <dgm:spPr/>
    </dgm:pt>
    <dgm:pt modelId="{5A24D33F-3EA5-40E9-B170-FAA6B8C2E3AB}" type="pres">
      <dgm:prSet presAssocID="{A0E62F98-1076-4370-9B11-A32B57ED6C89}" presName="rootConnector" presStyleLbl="node2" presStyleIdx="0" presStyleCnt="2"/>
      <dgm:spPr/>
    </dgm:pt>
    <dgm:pt modelId="{3350E004-0A32-4EF2-8FCF-4F4E2C1B21C2}" type="pres">
      <dgm:prSet presAssocID="{A0E62F98-1076-4370-9B11-A32B57ED6C89}" presName="hierChild4" presStyleCnt="0"/>
      <dgm:spPr/>
    </dgm:pt>
    <dgm:pt modelId="{4A340B60-E665-42E8-813C-7BC9719FA990}" type="pres">
      <dgm:prSet presAssocID="{A0E62F98-1076-4370-9B11-A32B57ED6C89}" presName="hierChild5" presStyleCnt="0"/>
      <dgm:spPr/>
    </dgm:pt>
    <dgm:pt modelId="{034BF85E-ACB0-4639-A4F6-E85F43FBF8D5}" type="pres">
      <dgm:prSet presAssocID="{3D67CF84-37BB-4C27-AB32-E2C3ACA9EC75}" presName="Name115" presStyleLbl="parChTrans1D3" presStyleIdx="0" presStyleCnt="2"/>
      <dgm:spPr/>
    </dgm:pt>
    <dgm:pt modelId="{7AA57C2B-4AB0-46FD-BAA7-059D2AEE4610}" type="pres">
      <dgm:prSet presAssocID="{034AC487-F58E-4FB2-A108-E2C1A7248C00}" presName="hierRoot3" presStyleCnt="0">
        <dgm:presLayoutVars>
          <dgm:hierBranch val="init"/>
        </dgm:presLayoutVars>
      </dgm:prSet>
      <dgm:spPr/>
    </dgm:pt>
    <dgm:pt modelId="{AD1CE261-16E4-4BC4-BEF2-47A8E6FF9B69}" type="pres">
      <dgm:prSet presAssocID="{034AC487-F58E-4FB2-A108-E2C1A7248C00}" presName="rootComposite3" presStyleCnt="0"/>
      <dgm:spPr/>
    </dgm:pt>
    <dgm:pt modelId="{40AD2B7F-8520-4671-8088-85EF0AE78B91}" type="pres">
      <dgm:prSet presAssocID="{034AC487-F58E-4FB2-A108-E2C1A7248C00}" presName="rootText3" presStyleLbl="asst2" presStyleIdx="0" presStyleCnt="1" custScaleX="26247" custScaleY="62315" custLinFactNeighborX="-65394" custLinFactNeighborY="-49670">
        <dgm:presLayoutVars>
          <dgm:chPref val="3"/>
        </dgm:presLayoutVars>
      </dgm:prSet>
      <dgm:spPr/>
    </dgm:pt>
    <dgm:pt modelId="{EF00FFF0-BC27-49D7-A565-14E1046B5F27}" type="pres">
      <dgm:prSet presAssocID="{034AC487-F58E-4FB2-A108-E2C1A7248C00}" presName="rootConnector3" presStyleLbl="asst2" presStyleIdx="0" presStyleCnt="1"/>
      <dgm:spPr/>
    </dgm:pt>
    <dgm:pt modelId="{16246F38-A1FF-4E91-AC85-15FF106B79BA}" type="pres">
      <dgm:prSet presAssocID="{034AC487-F58E-4FB2-A108-E2C1A7248C00}" presName="hierChild6" presStyleCnt="0"/>
      <dgm:spPr/>
    </dgm:pt>
    <dgm:pt modelId="{D6B4B45F-FD22-4C0A-A6E0-07C49FA95559}" type="pres">
      <dgm:prSet presAssocID="{034AC487-F58E-4FB2-A108-E2C1A7248C00}" presName="hierChild7" presStyleCnt="0"/>
      <dgm:spPr/>
    </dgm:pt>
    <dgm:pt modelId="{6689ECC7-DB45-4D29-A0AA-498DCD1B4481}" type="pres">
      <dgm:prSet presAssocID="{075F7D39-0719-41C9-B799-DB6CB654ABCB}" presName="Name64" presStyleLbl="parChTrans1D2" presStyleIdx="1" presStyleCnt="2"/>
      <dgm:spPr/>
    </dgm:pt>
    <dgm:pt modelId="{9B233F9A-CE3D-42BE-A091-D04237E73CEE}" type="pres">
      <dgm:prSet presAssocID="{4631C761-F674-47AC-8003-E2DA3C23E540}" presName="hierRoot2" presStyleCnt="0">
        <dgm:presLayoutVars>
          <dgm:hierBranch val="init"/>
        </dgm:presLayoutVars>
      </dgm:prSet>
      <dgm:spPr/>
    </dgm:pt>
    <dgm:pt modelId="{9F6171A9-A810-46AD-8503-0BBD125CA622}" type="pres">
      <dgm:prSet presAssocID="{4631C761-F674-47AC-8003-E2DA3C23E540}" presName="rootComposite" presStyleCnt="0"/>
      <dgm:spPr/>
    </dgm:pt>
    <dgm:pt modelId="{B82F6CE3-6C34-4866-92EB-034D587F7F9D}" type="pres">
      <dgm:prSet presAssocID="{4631C761-F674-47AC-8003-E2DA3C23E540}" presName="rootText" presStyleLbl="node2" presStyleIdx="1" presStyleCnt="2" custScaleX="30698">
        <dgm:presLayoutVars>
          <dgm:chPref val="3"/>
        </dgm:presLayoutVars>
      </dgm:prSet>
      <dgm:spPr/>
    </dgm:pt>
    <dgm:pt modelId="{6AB8E413-2DD2-457B-95BF-750B99CB6556}" type="pres">
      <dgm:prSet presAssocID="{4631C761-F674-47AC-8003-E2DA3C23E540}" presName="rootConnector" presStyleLbl="node2" presStyleIdx="1" presStyleCnt="2"/>
      <dgm:spPr/>
    </dgm:pt>
    <dgm:pt modelId="{35E8D2C3-2F4B-4BDB-AD7A-9EEAB9949022}" type="pres">
      <dgm:prSet presAssocID="{4631C761-F674-47AC-8003-E2DA3C23E540}" presName="hierChild4" presStyleCnt="0"/>
      <dgm:spPr/>
    </dgm:pt>
    <dgm:pt modelId="{D08086A1-399E-4067-ABF9-5AC25416007E}" type="pres">
      <dgm:prSet presAssocID="{1BA23060-DFA8-453E-8ADD-3D0E6B7ABEE3}" presName="Name64" presStyleLbl="parChTrans1D3" presStyleIdx="1" presStyleCnt="2"/>
      <dgm:spPr/>
    </dgm:pt>
    <dgm:pt modelId="{B590364D-B27E-4F80-B955-84B6143A6169}" type="pres">
      <dgm:prSet presAssocID="{BF957726-E561-4F46-80F1-A43F7BD80327}" presName="hierRoot2" presStyleCnt="0">
        <dgm:presLayoutVars>
          <dgm:hierBranch val="init"/>
        </dgm:presLayoutVars>
      </dgm:prSet>
      <dgm:spPr/>
    </dgm:pt>
    <dgm:pt modelId="{484371E4-2363-4BB0-BFBB-672BB30F041A}" type="pres">
      <dgm:prSet presAssocID="{BF957726-E561-4F46-80F1-A43F7BD80327}" presName="rootComposite" presStyleCnt="0"/>
      <dgm:spPr/>
    </dgm:pt>
    <dgm:pt modelId="{7F331525-9C93-4DD4-91C0-610BFB780177}" type="pres">
      <dgm:prSet presAssocID="{BF957726-E561-4F46-80F1-A43F7BD80327}" presName="rootText" presStyleLbl="node3" presStyleIdx="0" presStyleCnt="1" custScaleX="58503" custScaleY="147188">
        <dgm:presLayoutVars>
          <dgm:chPref val="3"/>
        </dgm:presLayoutVars>
      </dgm:prSet>
      <dgm:spPr/>
    </dgm:pt>
    <dgm:pt modelId="{C200A224-6205-467E-B87D-DEA0C4AF5A19}" type="pres">
      <dgm:prSet presAssocID="{BF957726-E561-4F46-80F1-A43F7BD80327}" presName="rootConnector" presStyleLbl="node3" presStyleIdx="0" presStyleCnt="1"/>
      <dgm:spPr/>
    </dgm:pt>
    <dgm:pt modelId="{EA4BFCA6-5BA3-47EB-A245-8A165A6CE20C}" type="pres">
      <dgm:prSet presAssocID="{BF957726-E561-4F46-80F1-A43F7BD80327}" presName="hierChild4" presStyleCnt="0"/>
      <dgm:spPr/>
    </dgm:pt>
    <dgm:pt modelId="{71221D4F-DAB6-46D9-B6A2-752D18A64383}" type="pres">
      <dgm:prSet presAssocID="{551D653C-7D01-4D47-892E-F0ECAA945E01}" presName="Name64" presStyleLbl="parChTrans1D4" presStyleIdx="0" presStyleCnt="8"/>
      <dgm:spPr/>
    </dgm:pt>
    <dgm:pt modelId="{2A79ACCE-FD8C-4380-98A6-8E5677B9BEB6}" type="pres">
      <dgm:prSet presAssocID="{60CE6736-9B03-42F9-922E-1981103FDA92}" presName="hierRoot2" presStyleCnt="0">
        <dgm:presLayoutVars>
          <dgm:hierBranch val="init"/>
        </dgm:presLayoutVars>
      </dgm:prSet>
      <dgm:spPr/>
    </dgm:pt>
    <dgm:pt modelId="{2074F05B-8DEF-4486-8D52-919D73B27E0D}" type="pres">
      <dgm:prSet presAssocID="{60CE6736-9B03-42F9-922E-1981103FDA92}" presName="rootComposite" presStyleCnt="0"/>
      <dgm:spPr/>
    </dgm:pt>
    <dgm:pt modelId="{7A89EAB2-D466-4134-A58A-672451AEF573}" type="pres">
      <dgm:prSet presAssocID="{60CE6736-9B03-42F9-922E-1981103FDA92}" presName="rootText" presStyleLbl="node4" presStyleIdx="0" presStyleCnt="6" custScaleX="33827">
        <dgm:presLayoutVars>
          <dgm:chPref val="3"/>
        </dgm:presLayoutVars>
      </dgm:prSet>
      <dgm:spPr/>
    </dgm:pt>
    <dgm:pt modelId="{646DEAB1-670A-40D9-BEC5-F6C7D8E84DBD}" type="pres">
      <dgm:prSet presAssocID="{60CE6736-9B03-42F9-922E-1981103FDA92}" presName="rootConnector" presStyleLbl="node4" presStyleIdx="0" presStyleCnt="6"/>
      <dgm:spPr/>
    </dgm:pt>
    <dgm:pt modelId="{20B0B45A-FC78-45D5-913E-28FE306B6A7E}" type="pres">
      <dgm:prSet presAssocID="{60CE6736-9B03-42F9-922E-1981103FDA92}" presName="hierChild4" presStyleCnt="0"/>
      <dgm:spPr/>
    </dgm:pt>
    <dgm:pt modelId="{EF646676-3215-4F57-8492-B1BE6E3059DA}" type="pres">
      <dgm:prSet presAssocID="{60CE6736-9B03-42F9-922E-1981103FDA92}" presName="hierChild5" presStyleCnt="0"/>
      <dgm:spPr/>
    </dgm:pt>
    <dgm:pt modelId="{4759328C-5FA5-4073-88EC-2F03477BF740}" type="pres">
      <dgm:prSet presAssocID="{6543383F-B8A5-45A1-B133-FC9729B28129}" presName="Name115" presStyleLbl="parChTrans1D4" presStyleIdx="1" presStyleCnt="8"/>
      <dgm:spPr/>
    </dgm:pt>
    <dgm:pt modelId="{9D899901-CFA4-43CE-9501-7E6581B85F46}" type="pres">
      <dgm:prSet presAssocID="{4533DBF6-31C1-4447-A806-AB0765F23DDB}" presName="hierRoot3" presStyleCnt="0">
        <dgm:presLayoutVars>
          <dgm:hierBranch val="init"/>
        </dgm:presLayoutVars>
      </dgm:prSet>
      <dgm:spPr/>
    </dgm:pt>
    <dgm:pt modelId="{19C08010-0DDA-415B-8F18-52AB44946868}" type="pres">
      <dgm:prSet presAssocID="{4533DBF6-31C1-4447-A806-AB0765F23DDB}" presName="rootComposite3" presStyleCnt="0"/>
      <dgm:spPr/>
    </dgm:pt>
    <dgm:pt modelId="{9F494207-A4ED-462A-8B6F-8D4D17B81E49}" type="pres">
      <dgm:prSet presAssocID="{4533DBF6-31C1-4447-A806-AB0765F23DDB}" presName="rootText3" presStyleLbl="asst4" presStyleIdx="0" presStyleCnt="2" custScaleX="26312" custScaleY="67726" custLinFactNeighborX="-65780" custLinFactNeighborY="-45748">
        <dgm:presLayoutVars>
          <dgm:chPref val="3"/>
        </dgm:presLayoutVars>
      </dgm:prSet>
      <dgm:spPr/>
    </dgm:pt>
    <dgm:pt modelId="{43FC31E3-722F-4C48-BD37-AA03CB9816FD}" type="pres">
      <dgm:prSet presAssocID="{4533DBF6-31C1-4447-A806-AB0765F23DDB}" presName="rootConnector3" presStyleLbl="asst4" presStyleIdx="0" presStyleCnt="2"/>
      <dgm:spPr/>
    </dgm:pt>
    <dgm:pt modelId="{090C316C-D3BA-4122-94F6-8201A901EB5D}" type="pres">
      <dgm:prSet presAssocID="{4533DBF6-31C1-4447-A806-AB0765F23DDB}" presName="hierChild6" presStyleCnt="0"/>
      <dgm:spPr/>
    </dgm:pt>
    <dgm:pt modelId="{B5756D7E-F4EC-45F5-8322-5B6AB2AAADF7}" type="pres">
      <dgm:prSet presAssocID="{4533DBF6-31C1-4447-A806-AB0765F23DDB}" presName="hierChild7" presStyleCnt="0"/>
      <dgm:spPr/>
    </dgm:pt>
    <dgm:pt modelId="{C1B5CA72-46A5-40A7-8FFE-550BAC6875F5}" type="pres">
      <dgm:prSet presAssocID="{AF9ED025-3D31-4A6B-B8CB-CE80EB44F1C7}" presName="Name64" presStyleLbl="parChTrans1D4" presStyleIdx="2" presStyleCnt="8"/>
      <dgm:spPr/>
    </dgm:pt>
    <dgm:pt modelId="{96D862E9-19C6-40AD-BF17-0CB0CCF214A2}" type="pres">
      <dgm:prSet presAssocID="{4FBC5E89-457A-45DB-ACD4-6C56008C8A32}" presName="hierRoot2" presStyleCnt="0">
        <dgm:presLayoutVars>
          <dgm:hierBranch val="init"/>
        </dgm:presLayoutVars>
      </dgm:prSet>
      <dgm:spPr/>
    </dgm:pt>
    <dgm:pt modelId="{0ED716F4-9931-498E-A9B3-187A602C835E}" type="pres">
      <dgm:prSet presAssocID="{4FBC5E89-457A-45DB-ACD4-6C56008C8A32}" presName="rootComposite" presStyleCnt="0"/>
      <dgm:spPr/>
    </dgm:pt>
    <dgm:pt modelId="{69673A9F-C313-4B81-8B45-DC2E7AF41FF1}" type="pres">
      <dgm:prSet presAssocID="{4FBC5E89-457A-45DB-ACD4-6C56008C8A32}" presName="rootText" presStyleLbl="node4" presStyleIdx="1" presStyleCnt="6" custScaleX="55960">
        <dgm:presLayoutVars>
          <dgm:chPref val="3"/>
        </dgm:presLayoutVars>
      </dgm:prSet>
      <dgm:spPr/>
    </dgm:pt>
    <dgm:pt modelId="{CC63C0E3-3384-43C8-9907-961F64262DF6}" type="pres">
      <dgm:prSet presAssocID="{4FBC5E89-457A-45DB-ACD4-6C56008C8A32}" presName="rootConnector" presStyleLbl="node4" presStyleIdx="1" presStyleCnt="6"/>
      <dgm:spPr/>
    </dgm:pt>
    <dgm:pt modelId="{8EFF04B2-A053-40BA-AE90-1CBE50F24BFD}" type="pres">
      <dgm:prSet presAssocID="{4FBC5E89-457A-45DB-ACD4-6C56008C8A32}" presName="hierChild4" presStyleCnt="0"/>
      <dgm:spPr/>
    </dgm:pt>
    <dgm:pt modelId="{FF7311D5-D76E-4451-BB77-0E1533CD7B6D}" type="pres">
      <dgm:prSet presAssocID="{7442B2E7-1D12-4F3E-A1F7-E0940F5AE4B1}" presName="Name64" presStyleLbl="parChTrans1D4" presStyleIdx="3" presStyleCnt="8"/>
      <dgm:spPr/>
    </dgm:pt>
    <dgm:pt modelId="{7ABC3382-1BAC-4A4F-B417-7464AD62F2C7}" type="pres">
      <dgm:prSet presAssocID="{CA41BCDE-1E86-4704-986B-0AB0591C31F2}" presName="hierRoot2" presStyleCnt="0">
        <dgm:presLayoutVars>
          <dgm:hierBranch val="init"/>
        </dgm:presLayoutVars>
      </dgm:prSet>
      <dgm:spPr/>
    </dgm:pt>
    <dgm:pt modelId="{54F86673-7689-40BF-B7D3-04CEBE9D7296}" type="pres">
      <dgm:prSet presAssocID="{CA41BCDE-1E86-4704-986B-0AB0591C31F2}" presName="rootComposite" presStyleCnt="0"/>
      <dgm:spPr/>
    </dgm:pt>
    <dgm:pt modelId="{EF0B8DCE-AE69-4C35-9B69-6271786D0009}" type="pres">
      <dgm:prSet presAssocID="{CA41BCDE-1E86-4704-986B-0AB0591C31F2}" presName="rootText" presStyleLbl="node4" presStyleIdx="2" presStyleCnt="6" custScaleX="52884">
        <dgm:presLayoutVars>
          <dgm:chPref val="3"/>
        </dgm:presLayoutVars>
      </dgm:prSet>
      <dgm:spPr/>
    </dgm:pt>
    <dgm:pt modelId="{D9C914E2-CF89-415D-9ECF-489507C037C3}" type="pres">
      <dgm:prSet presAssocID="{CA41BCDE-1E86-4704-986B-0AB0591C31F2}" presName="rootConnector" presStyleLbl="node4" presStyleIdx="2" presStyleCnt="6"/>
      <dgm:spPr/>
    </dgm:pt>
    <dgm:pt modelId="{CB3AEC04-829F-4919-8F0D-92C793C55C27}" type="pres">
      <dgm:prSet presAssocID="{CA41BCDE-1E86-4704-986B-0AB0591C31F2}" presName="hierChild4" presStyleCnt="0"/>
      <dgm:spPr/>
    </dgm:pt>
    <dgm:pt modelId="{7DA9E5BC-6A8A-44F5-BC29-B1CB76AE17D9}" type="pres">
      <dgm:prSet presAssocID="{5D67376A-6F64-4C6C-BF9E-0CC6159C1A38}" presName="Name64" presStyleLbl="parChTrans1D4" presStyleIdx="4" presStyleCnt="8"/>
      <dgm:spPr/>
    </dgm:pt>
    <dgm:pt modelId="{729B6216-DCB4-47F7-9B15-76E6F0A5D5B5}" type="pres">
      <dgm:prSet presAssocID="{D99074E8-4BA5-4E9F-800F-B9B5ECAF9B05}" presName="hierRoot2" presStyleCnt="0">
        <dgm:presLayoutVars>
          <dgm:hierBranch val="init"/>
        </dgm:presLayoutVars>
      </dgm:prSet>
      <dgm:spPr/>
    </dgm:pt>
    <dgm:pt modelId="{F88053D0-EC65-4551-9DA9-493F465C42CD}" type="pres">
      <dgm:prSet presAssocID="{D99074E8-4BA5-4E9F-800F-B9B5ECAF9B05}" presName="rootComposite" presStyleCnt="0"/>
      <dgm:spPr/>
    </dgm:pt>
    <dgm:pt modelId="{9C63E004-1B15-4608-88B3-71FE397A8E65}" type="pres">
      <dgm:prSet presAssocID="{D99074E8-4BA5-4E9F-800F-B9B5ECAF9B05}" presName="rootText" presStyleLbl="node4" presStyleIdx="3" presStyleCnt="6" custScaleX="33936">
        <dgm:presLayoutVars>
          <dgm:chPref val="3"/>
        </dgm:presLayoutVars>
      </dgm:prSet>
      <dgm:spPr/>
    </dgm:pt>
    <dgm:pt modelId="{4D223097-6A21-426D-B3DE-6C1AF302D4CA}" type="pres">
      <dgm:prSet presAssocID="{D99074E8-4BA5-4E9F-800F-B9B5ECAF9B05}" presName="rootConnector" presStyleLbl="node4" presStyleIdx="3" presStyleCnt="6"/>
      <dgm:spPr/>
    </dgm:pt>
    <dgm:pt modelId="{770978F3-0AA8-4945-ABAE-E362FE8A5598}" type="pres">
      <dgm:prSet presAssocID="{D99074E8-4BA5-4E9F-800F-B9B5ECAF9B05}" presName="hierChild4" presStyleCnt="0"/>
      <dgm:spPr/>
    </dgm:pt>
    <dgm:pt modelId="{3ADAF9FC-840C-4104-8012-808331B0DDBD}" type="pres">
      <dgm:prSet presAssocID="{D99074E8-4BA5-4E9F-800F-B9B5ECAF9B05}" presName="hierChild5" presStyleCnt="0"/>
      <dgm:spPr/>
    </dgm:pt>
    <dgm:pt modelId="{BAA1FE82-80A2-444F-91ED-3D70A74CA236}" type="pres">
      <dgm:prSet presAssocID="{6F741606-C53C-41C9-A02F-834C7E959642}" presName="Name115" presStyleLbl="parChTrans1D4" presStyleIdx="5" presStyleCnt="8"/>
      <dgm:spPr/>
    </dgm:pt>
    <dgm:pt modelId="{0FAE9BAA-21B6-4C59-978A-453AA66487F4}" type="pres">
      <dgm:prSet presAssocID="{8F41326B-3E87-459D-A0C0-696DDE832F65}" presName="hierRoot3" presStyleCnt="0">
        <dgm:presLayoutVars>
          <dgm:hierBranch val="init"/>
        </dgm:presLayoutVars>
      </dgm:prSet>
      <dgm:spPr/>
    </dgm:pt>
    <dgm:pt modelId="{584DCB82-5359-4680-A7EE-9CCF4B7309F1}" type="pres">
      <dgm:prSet presAssocID="{8F41326B-3E87-459D-A0C0-696DDE832F65}" presName="rootComposite3" presStyleCnt="0"/>
      <dgm:spPr/>
    </dgm:pt>
    <dgm:pt modelId="{8C0D58C2-281B-44AF-A3BD-DB06A52F7AEA}" type="pres">
      <dgm:prSet presAssocID="{8F41326B-3E87-459D-A0C0-696DDE832F65}" presName="rootText3" presStyleLbl="asst4" presStyleIdx="1" presStyleCnt="2" custScaleX="29413" custScaleY="65446" custLinFactNeighborX="-66179" custLinFactNeighborY="-41827">
        <dgm:presLayoutVars>
          <dgm:chPref val="3"/>
        </dgm:presLayoutVars>
      </dgm:prSet>
      <dgm:spPr/>
    </dgm:pt>
    <dgm:pt modelId="{0F8A0EA6-6D5A-4F83-B2F2-B50D53E0890B}" type="pres">
      <dgm:prSet presAssocID="{8F41326B-3E87-459D-A0C0-696DDE832F65}" presName="rootConnector3" presStyleLbl="asst4" presStyleIdx="1" presStyleCnt="2"/>
      <dgm:spPr/>
    </dgm:pt>
    <dgm:pt modelId="{8EF32516-39BF-4B5C-A9E5-363691A4BECD}" type="pres">
      <dgm:prSet presAssocID="{8F41326B-3E87-459D-A0C0-696DDE832F65}" presName="hierChild6" presStyleCnt="0"/>
      <dgm:spPr/>
    </dgm:pt>
    <dgm:pt modelId="{2359F324-DAA3-466C-A98A-8AADB6C65AFD}" type="pres">
      <dgm:prSet presAssocID="{8F41326B-3E87-459D-A0C0-696DDE832F65}" presName="hierChild7" presStyleCnt="0"/>
      <dgm:spPr/>
    </dgm:pt>
    <dgm:pt modelId="{6B81E760-CF5F-45C0-ACF1-39B64C0A7F13}" type="pres">
      <dgm:prSet presAssocID="{00F23005-0976-4DFD-AA87-3FB014BA0FBB}" presName="Name64" presStyleLbl="parChTrans1D4" presStyleIdx="6" presStyleCnt="8"/>
      <dgm:spPr/>
    </dgm:pt>
    <dgm:pt modelId="{038EB97E-49F7-42C2-BE50-7F7970E9F202}" type="pres">
      <dgm:prSet presAssocID="{688EE9EE-A258-4484-A924-6962483A5F7C}" presName="hierRoot2" presStyleCnt="0">
        <dgm:presLayoutVars>
          <dgm:hierBranch val="init"/>
        </dgm:presLayoutVars>
      </dgm:prSet>
      <dgm:spPr/>
    </dgm:pt>
    <dgm:pt modelId="{1CAEF139-08CA-41AB-BF35-79DC57B59AF2}" type="pres">
      <dgm:prSet presAssocID="{688EE9EE-A258-4484-A924-6962483A5F7C}" presName="rootComposite" presStyleCnt="0"/>
      <dgm:spPr/>
    </dgm:pt>
    <dgm:pt modelId="{D5924F9C-2BD6-4C70-A805-7BDE3F2BBFF1}" type="pres">
      <dgm:prSet presAssocID="{688EE9EE-A258-4484-A924-6962483A5F7C}" presName="rootText" presStyleLbl="node4" presStyleIdx="4" presStyleCnt="6" custScaleX="60509" custLinFactNeighborX="8381" custLinFactNeighborY="-6660">
        <dgm:presLayoutVars>
          <dgm:chPref val="3"/>
        </dgm:presLayoutVars>
      </dgm:prSet>
      <dgm:spPr/>
    </dgm:pt>
    <dgm:pt modelId="{17B04CC3-B98D-4F1D-A1A0-446B0DEABE4C}" type="pres">
      <dgm:prSet presAssocID="{688EE9EE-A258-4484-A924-6962483A5F7C}" presName="rootConnector" presStyleLbl="node4" presStyleIdx="4" presStyleCnt="6"/>
      <dgm:spPr/>
    </dgm:pt>
    <dgm:pt modelId="{636FECCF-FE97-4411-B1D0-F8D1E9BBDAF3}" type="pres">
      <dgm:prSet presAssocID="{688EE9EE-A258-4484-A924-6962483A5F7C}" presName="hierChild4" presStyleCnt="0"/>
      <dgm:spPr/>
    </dgm:pt>
    <dgm:pt modelId="{1EB2E929-C8A8-4DA0-AF81-C36D0FF21367}" type="pres">
      <dgm:prSet presAssocID="{B4A9FF88-516A-47C8-B6BC-E4C108F901FB}" presName="Name64" presStyleLbl="parChTrans1D4" presStyleIdx="7" presStyleCnt="8"/>
      <dgm:spPr/>
    </dgm:pt>
    <dgm:pt modelId="{AB5DB64E-E916-44EA-BE33-EE721DDD34B0}" type="pres">
      <dgm:prSet presAssocID="{B05AB747-39CB-48F2-B09A-96E2BAE20E2F}" presName="hierRoot2" presStyleCnt="0">
        <dgm:presLayoutVars>
          <dgm:hierBranch val="init"/>
        </dgm:presLayoutVars>
      </dgm:prSet>
      <dgm:spPr/>
    </dgm:pt>
    <dgm:pt modelId="{C1253ABA-D413-4D0D-B348-50DA8AB5DEEE}" type="pres">
      <dgm:prSet presAssocID="{B05AB747-39CB-48F2-B09A-96E2BAE20E2F}" presName="rootComposite" presStyleCnt="0"/>
      <dgm:spPr/>
    </dgm:pt>
    <dgm:pt modelId="{F31265B8-D203-4671-9DEF-12F7A7A5AAF3}" type="pres">
      <dgm:prSet presAssocID="{B05AB747-39CB-48F2-B09A-96E2BAE20E2F}" presName="rootText" presStyleLbl="node4" presStyleIdx="5" presStyleCnt="6" custScaleX="66118">
        <dgm:presLayoutVars>
          <dgm:chPref val="3"/>
        </dgm:presLayoutVars>
      </dgm:prSet>
      <dgm:spPr/>
    </dgm:pt>
    <dgm:pt modelId="{D52097C7-30F3-4A1E-8D34-463271EECC7A}" type="pres">
      <dgm:prSet presAssocID="{B05AB747-39CB-48F2-B09A-96E2BAE20E2F}" presName="rootConnector" presStyleLbl="node4" presStyleIdx="5" presStyleCnt="6"/>
      <dgm:spPr/>
    </dgm:pt>
    <dgm:pt modelId="{6E2EABB7-BC8A-400B-BF0F-3E00E5E1E6AA}" type="pres">
      <dgm:prSet presAssocID="{B05AB747-39CB-48F2-B09A-96E2BAE20E2F}" presName="hierChild4" presStyleCnt="0"/>
      <dgm:spPr/>
    </dgm:pt>
    <dgm:pt modelId="{9AF9D36B-B3AD-4228-BDD8-4D65AB327823}" type="pres">
      <dgm:prSet presAssocID="{B05AB747-39CB-48F2-B09A-96E2BAE20E2F}" presName="hierChild5" presStyleCnt="0"/>
      <dgm:spPr/>
    </dgm:pt>
    <dgm:pt modelId="{DDCB38CA-3216-4EEC-99BA-FEEB43ED7010}" type="pres">
      <dgm:prSet presAssocID="{688EE9EE-A258-4484-A924-6962483A5F7C}" presName="hierChild5" presStyleCnt="0"/>
      <dgm:spPr/>
    </dgm:pt>
    <dgm:pt modelId="{6C35F8F4-6C0F-4ABF-8D1F-44D9D69843B6}" type="pres">
      <dgm:prSet presAssocID="{CA41BCDE-1E86-4704-986B-0AB0591C31F2}" presName="hierChild5" presStyleCnt="0"/>
      <dgm:spPr/>
    </dgm:pt>
    <dgm:pt modelId="{0F8B441E-2C01-4B53-B0B3-02AC6AB4A677}" type="pres">
      <dgm:prSet presAssocID="{4FBC5E89-457A-45DB-ACD4-6C56008C8A32}" presName="hierChild5" presStyleCnt="0"/>
      <dgm:spPr/>
    </dgm:pt>
    <dgm:pt modelId="{46CC0245-4ED5-4C88-9FAA-A6D87340A46C}" type="pres">
      <dgm:prSet presAssocID="{BF957726-E561-4F46-80F1-A43F7BD80327}" presName="hierChild5" presStyleCnt="0"/>
      <dgm:spPr/>
    </dgm:pt>
    <dgm:pt modelId="{B83EE89E-8EC0-4E62-B13C-49BD6283E201}" type="pres">
      <dgm:prSet presAssocID="{4631C761-F674-47AC-8003-E2DA3C23E540}" presName="hierChild5" presStyleCnt="0"/>
      <dgm:spPr/>
    </dgm:pt>
    <dgm:pt modelId="{B927E6E5-D118-42EF-A5BF-5C4663D67018}" type="pres">
      <dgm:prSet presAssocID="{2D9C2C55-0917-456A-A0E1-19436625AD8B}" presName="hierChild3" presStyleCnt="0"/>
      <dgm:spPr/>
    </dgm:pt>
  </dgm:ptLst>
  <dgm:cxnLst>
    <dgm:cxn modelId="{3276D402-94CD-404F-A9AF-BFD711791B3D}" type="presOf" srcId="{2D9C2C55-0917-456A-A0E1-19436625AD8B}" destId="{57F0633C-A49E-40B6-8545-489FEF6C33BC}" srcOrd="1" destOrd="0" presId="urn:microsoft.com/office/officeart/2009/3/layout/HorizontalOrganizationChart"/>
    <dgm:cxn modelId="{9C0B8407-8D4C-4093-8D29-4A7065B26E12}" type="presOf" srcId="{A0E62F98-1076-4370-9B11-A32B57ED6C89}" destId="{724A01E8-2361-498A-88CB-36C94FFB0B18}" srcOrd="0" destOrd="0" presId="urn:microsoft.com/office/officeart/2009/3/layout/HorizontalOrganizationChart"/>
    <dgm:cxn modelId="{1AC20F0D-7ACB-482E-B91E-DA2C4067975B}" srcId="{BF957726-E561-4F46-80F1-A43F7BD80327}" destId="{4FBC5E89-457A-45DB-ACD4-6C56008C8A32}" srcOrd="1" destOrd="0" parTransId="{AF9ED025-3D31-4A6B-B8CB-CE80EB44F1C7}" sibTransId="{6763EE34-3681-4642-B5D6-1FA3F5C8FE5E}"/>
    <dgm:cxn modelId="{45A7B214-8ACB-48F3-A7D4-023297A5E2F9}" type="presOf" srcId="{4533DBF6-31C1-4447-A806-AB0765F23DDB}" destId="{43FC31E3-722F-4C48-BD37-AA03CB9816FD}" srcOrd="1" destOrd="0" presId="urn:microsoft.com/office/officeart/2009/3/layout/HorizontalOrganizationChart"/>
    <dgm:cxn modelId="{D4578B17-4DA2-4B67-925E-3E89C8B34491}" type="presOf" srcId="{4631C761-F674-47AC-8003-E2DA3C23E540}" destId="{6AB8E413-2DD2-457B-95BF-750B99CB6556}" srcOrd="1" destOrd="0" presId="urn:microsoft.com/office/officeart/2009/3/layout/HorizontalOrganizationChart"/>
    <dgm:cxn modelId="{75B9D418-1003-4823-ADEE-58F77170597D}" type="presOf" srcId="{A0E62F98-1076-4370-9B11-A32B57ED6C89}" destId="{5A24D33F-3EA5-40E9-B170-FAA6B8C2E3AB}" srcOrd="1" destOrd="0" presId="urn:microsoft.com/office/officeart/2009/3/layout/HorizontalOrganizationChart"/>
    <dgm:cxn modelId="{DAD6311C-8789-42BA-A342-CF0BA2EDE4EE}" type="presOf" srcId="{FEC0EC5E-C746-4076-93AB-C5B6FBBCD8D1}" destId="{32A6DD84-2370-4E9E-B928-A1B0CCAE20E7}" srcOrd="0" destOrd="0" presId="urn:microsoft.com/office/officeart/2009/3/layout/HorizontalOrganizationChart"/>
    <dgm:cxn modelId="{4BC74B22-4C48-4DE2-B586-24029380D732}" type="presOf" srcId="{1BA23060-DFA8-453E-8ADD-3D0E6B7ABEE3}" destId="{D08086A1-399E-4067-ABF9-5AC25416007E}" srcOrd="0" destOrd="0" presId="urn:microsoft.com/office/officeart/2009/3/layout/HorizontalOrganizationChart"/>
    <dgm:cxn modelId="{B26CDB26-52B6-4B98-9BD3-3E45146324CD}" type="presOf" srcId="{7442B2E7-1D12-4F3E-A1F7-E0940F5AE4B1}" destId="{FF7311D5-D76E-4451-BB77-0E1533CD7B6D}" srcOrd="0" destOrd="0" presId="urn:microsoft.com/office/officeart/2009/3/layout/HorizontalOrganizationChart"/>
    <dgm:cxn modelId="{0321EE26-059E-4D7C-B9AE-35BD37F25D90}" srcId="{2D9C2C55-0917-456A-A0E1-19436625AD8B}" destId="{A0E62F98-1076-4370-9B11-A32B57ED6C89}" srcOrd="0" destOrd="0" parTransId="{2AF7861A-21A6-40F7-8714-5B874493CFCB}" sibTransId="{FF343718-E50E-4FAE-A6E1-E34D173F3250}"/>
    <dgm:cxn modelId="{F7CA4B2E-4CB1-4B39-A0EE-9D1BCB18B5FF}" srcId="{BF957726-E561-4F46-80F1-A43F7BD80327}" destId="{60CE6736-9B03-42F9-922E-1981103FDA92}" srcOrd="0" destOrd="0" parTransId="{551D653C-7D01-4D47-892E-F0ECAA945E01}" sibTransId="{49247322-AFAC-4F50-A5AB-4660972B4818}"/>
    <dgm:cxn modelId="{2AACA22F-7D9C-4725-B476-0E0EACC4B605}" srcId="{4FBC5E89-457A-45DB-ACD4-6C56008C8A32}" destId="{CA41BCDE-1E86-4704-986B-0AB0591C31F2}" srcOrd="0" destOrd="0" parTransId="{7442B2E7-1D12-4F3E-A1F7-E0940F5AE4B1}" sibTransId="{3BF24B91-CD5D-454D-B4EC-02803E64F3BE}"/>
    <dgm:cxn modelId="{4D9AAB35-EFC3-4395-8180-DC70BF7E0A3A}" type="presOf" srcId="{4533DBF6-31C1-4447-A806-AB0765F23DDB}" destId="{9F494207-A4ED-462A-8B6F-8D4D17B81E49}" srcOrd="0" destOrd="0" presId="urn:microsoft.com/office/officeart/2009/3/layout/HorizontalOrganizationChart"/>
    <dgm:cxn modelId="{E692E935-63A1-4553-ABB5-64B17065CC83}" srcId="{D99074E8-4BA5-4E9F-800F-B9B5ECAF9B05}" destId="{8F41326B-3E87-459D-A0C0-696DDE832F65}" srcOrd="0" destOrd="0" parTransId="{6F741606-C53C-41C9-A02F-834C7E959642}" sibTransId="{B40479C0-1BBC-44E7-978A-A396A89233D8}"/>
    <dgm:cxn modelId="{D4434136-51A7-4A59-99D1-C1A9727DC8F2}" type="presOf" srcId="{D99074E8-4BA5-4E9F-800F-B9B5ECAF9B05}" destId="{4D223097-6A21-426D-B3DE-6C1AF302D4CA}" srcOrd="1" destOrd="0" presId="urn:microsoft.com/office/officeart/2009/3/layout/HorizontalOrganizationChart"/>
    <dgm:cxn modelId="{BEAF8739-DF37-4A02-AC3C-AD4629BEE953}" type="presOf" srcId="{034AC487-F58E-4FB2-A108-E2C1A7248C00}" destId="{40AD2B7F-8520-4671-8088-85EF0AE78B91}" srcOrd="0" destOrd="0" presId="urn:microsoft.com/office/officeart/2009/3/layout/HorizontalOrganizationChart"/>
    <dgm:cxn modelId="{8F26513B-56F3-480F-B396-D064DDB2DBB8}" type="presOf" srcId="{688EE9EE-A258-4484-A924-6962483A5F7C}" destId="{17B04CC3-B98D-4F1D-A1A0-446B0DEABE4C}" srcOrd="1" destOrd="0" presId="urn:microsoft.com/office/officeart/2009/3/layout/HorizontalOrganizationChart"/>
    <dgm:cxn modelId="{99FF2840-CC0D-43EA-BC6B-8E8BFA118F89}" type="presOf" srcId="{4631C761-F674-47AC-8003-E2DA3C23E540}" destId="{B82F6CE3-6C34-4866-92EB-034D587F7F9D}" srcOrd="0" destOrd="0" presId="urn:microsoft.com/office/officeart/2009/3/layout/HorizontalOrganizationChart"/>
    <dgm:cxn modelId="{430AA441-B449-4D99-8363-E314B006CC20}" type="presOf" srcId="{CA41BCDE-1E86-4704-986B-0AB0591C31F2}" destId="{D9C914E2-CF89-415D-9ECF-489507C037C3}" srcOrd="1" destOrd="0" presId="urn:microsoft.com/office/officeart/2009/3/layout/HorizontalOrganizationChart"/>
    <dgm:cxn modelId="{83595F46-89F5-4173-8CF9-12B941C15483}" srcId="{A0E62F98-1076-4370-9B11-A32B57ED6C89}" destId="{034AC487-F58E-4FB2-A108-E2C1A7248C00}" srcOrd="0" destOrd="0" parTransId="{3D67CF84-37BB-4C27-AB32-E2C3ACA9EC75}" sibTransId="{1A7E3FFE-B96C-4A05-A852-41940E3DC0FA}"/>
    <dgm:cxn modelId="{50870569-11F4-4FBB-B7EF-794D7C0E546D}" srcId="{60CE6736-9B03-42F9-922E-1981103FDA92}" destId="{4533DBF6-31C1-4447-A806-AB0765F23DDB}" srcOrd="0" destOrd="0" parTransId="{6543383F-B8A5-45A1-B133-FC9729B28129}" sibTransId="{CA878788-0164-45B5-B94E-DEB4B2F2B6B2}"/>
    <dgm:cxn modelId="{4AAC9670-4BFE-4BEE-8129-A06D4590E6CA}" type="presOf" srcId="{AF9ED025-3D31-4A6B-B8CB-CE80EB44F1C7}" destId="{C1B5CA72-46A5-40A7-8FFE-550BAC6875F5}" srcOrd="0" destOrd="0" presId="urn:microsoft.com/office/officeart/2009/3/layout/HorizontalOrganizationChart"/>
    <dgm:cxn modelId="{B5CDC573-F5E2-47EF-9287-5F051BDA4585}" type="presOf" srcId="{B05AB747-39CB-48F2-B09A-96E2BAE20E2F}" destId="{D52097C7-30F3-4A1E-8D34-463271EECC7A}" srcOrd="1" destOrd="0" presId="urn:microsoft.com/office/officeart/2009/3/layout/HorizontalOrganizationChart"/>
    <dgm:cxn modelId="{EC1D9856-F1C5-447C-961D-37B76E72FDBD}" type="presOf" srcId="{6F741606-C53C-41C9-A02F-834C7E959642}" destId="{BAA1FE82-80A2-444F-91ED-3D70A74CA236}" srcOrd="0" destOrd="0" presId="urn:microsoft.com/office/officeart/2009/3/layout/HorizontalOrganizationChart"/>
    <dgm:cxn modelId="{D1375B57-33E6-4760-BA15-9F5047DE177B}" srcId="{688EE9EE-A258-4484-A924-6962483A5F7C}" destId="{B05AB747-39CB-48F2-B09A-96E2BAE20E2F}" srcOrd="0" destOrd="0" parTransId="{B4A9FF88-516A-47C8-B6BC-E4C108F901FB}" sibTransId="{4BA83D71-0774-4CC9-9BD9-F82EA14283D2}"/>
    <dgm:cxn modelId="{58919757-DC80-4EDB-B05D-B321C938FC90}" type="presOf" srcId="{688EE9EE-A258-4484-A924-6962483A5F7C}" destId="{D5924F9C-2BD6-4C70-A805-7BDE3F2BBFF1}" srcOrd="0" destOrd="0" presId="urn:microsoft.com/office/officeart/2009/3/layout/HorizontalOrganizationChart"/>
    <dgm:cxn modelId="{D9E60678-FA3D-4DEE-9E97-B1BB2A7AB616}" srcId="{CA41BCDE-1E86-4704-986B-0AB0591C31F2}" destId="{688EE9EE-A258-4484-A924-6962483A5F7C}" srcOrd="1" destOrd="0" parTransId="{00F23005-0976-4DFD-AA87-3FB014BA0FBB}" sibTransId="{2BF5D459-968E-43E9-917A-FB1905511706}"/>
    <dgm:cxn modelId="{2A39BB81-00C3-4424-9BC8-C5ABFCB5B652}" type="presOf" srcId="{8F41326B-3E87-459D-A0C0-696DDE832F65}" destId="{0F8A0EA6-6D5A-4F83-B2F2-B50D53E0890B}" srcOrd="1" destOrd="0" presId="urn:microsoft.com/office/officeart/2009/3/layout/HorizontalOrganizationChart"/>
    <dgm:cxn modelId="{1612E490-A55D-43E3-B842-FAB5D9905C4E}" type="presOf" srcId="{BF957726-E561-4F46-80F1-A43F7BD80327}" destId="{C200A224-6205-467E-B87D-DEA0C4AF5A19}" srcOrd="1" destOrd="0" presId="urn:microsoft.com/office/officeart/2009/3/layout/HorizontalOrganizationChart"/>
    <dgm:cxn modelId="{E6CFB599-2D51-4D4F-8319-D294D182943A}" type="presOf" srcId="{D99074E8-4BA5-4E9F-800F-B9B5ECAF9B05}" destId="{9C63E004-1B15-4608-88B3-71FE397A8E65}" srcOrd="0" destOrd="0" presId="urn:microsoft.com/office/officeart/2009/3/layout/HorizontalOrganizationChart"/>
    <dgm:cxn modelId="{A385A29B-261B-4E7A-A510-E07CE4CBFCB7}" type="presOf" srcId="{60CE6736-9B03-42F9-922E-1981103FDA92}" destId="{646DEAB1-670A-40D9-BEC5-F6C7D8E84DBD}" srcOrd="1" destOrd="0" presId="urn:microsoft.com/office/officeart/2009/3/layout/HorizontalOrganizationChart"/>
    <dgm:cxn modelId="{41E19AA0-DE44-470A-A4D9-5291D8418444}" type="presOf" srcId="{B05AB747-39CB-48F2-B09A-96E2BAE20E2F}" destId="{F31265B8-D203-4671-9DEF-12F7A7A5AAF3}" srcOrd="0" destOrd="0" presId="urn:microsoft.com/office/officeart/2009/3/layout/HorizontalOrganizationChart"/>
    <dgm:cxn modelId="{54CE03A1-B893-4DAE-9AFC-31C8E0017259}" type="presOf" srcId="{60CE6736-9B03-42F9-922E-1981103FDA92}" destId="{7A89EAB2-D466-4134-A58A-672451AEF573}" srcOrd="0" destOrd="0" presId="urn:microsoft.com/office/officeart/2009/3/layout/HorizontalOrganizationChart"/>
    <dgm:cxn modelId="{0497ECA4-7897-452B-97B9-F63A30106DDD}" type="presOf" srcId="{2D9C2C55-0917-456A-A0E1-19436625AD8B}" destId="{81ABC29B-8467-4D6B-B685-6378711231D0}" srcOrd="0" destOrd="0" presId="urn:microsoft.com/office/officeart/2009/3/layout/HorizontalOrganizationChart"/>
    <dgm:cxn modelId="{A994C3AA-6CEB-4301-97A1-E5411DA918E7}" type="presOf" srcId="{6543383F-B8A5-45A1-B133-FC9729B28129}" destId="{4759328C-5FA5-4073-88EC-2F03477BF740}" srcOrd="0" destOrd="0" presId="urn:microsoft.com/office/officeart/2009/3/layout/HorizontalOrganizationChart"/>
    <dgm:cxn modelId="{0020A8AD-7399-466F-9605-FDBACF3A970B}" type="presOf" srcId="{CA41BCDE-1E86-4704-986B-0AB0591C31F2}" destId="{EF0B8DCE-AE69-4C35-9B69-6271786D0009}" srcOrd="0" destOrd="0" presId="urn:microsoft.com/office/officeart/2009/3/layout/HorizontalOrganizationChart"/>
    <dgm:cxn modelId="{68C1DCB6-8684-4657-97F6-ADAB0B18E9D4}" srcId="{CA41BCDE-1E86-4704-986B-0AB0591C31F2}" destId="{D99074E8-4BA5-4E9F-800F-B9B5ECAF9B05}" srcOrd="0" destOrd="0" parTransId="{5D67376A-6F64-4C6C-BF9E-0CC6159C1A38}" sibTransId="{B46209C4-FAB1-4907-A295-DC57181FACB4}"/>
    <dgm:cxn modelId="{ADD4C8BE-2AC7-4851-A44F-D1D6873B025E}" type="presOf" srcId="{4FBC5E89-457A-45DB-ACD4-6C56008C8A32}" destId="{CC63C0E3-3384-43C8-9907-961F64262DF6}" srcOrd="1" destOrd="0" presId="urn:microsoft.com/office/officeart/2009/3/layout/HorizontalOrganizationChart"/>
    <dgm:cxn modelId="{E95961BF-A838-465A-9ABE-5C6FD5834433}" type="presOf" srcId="{5D67376A-6F64-4C6C-BF9E-0CC6159C1A38}" destId="{7DA9E5BC-6A8A-44F5-BC29-B1CB76AE17D9}" srcOrd="0" destOrd="0" presId="urn:microsoft.com/office/officeart/2009/3/layout/HorizontalOrganizationChart"/>
    <dgm:cxn modelId="{F5BF25C4-0204-466F-9755-351559994BE0}" type="presOf" srcId="{8F41326B-3E87-459D-A0C0-696DDE832F65}" destId="{8C0D58C2-281B-44AF-A3BD-DB06A52F7AEA}" srcOrd="0" destOrd="0" presId="urn:microsoft.com/office/officeart/2009/3/layout/HorizontalOrganizationChart"/>
    <dgm:cxn modelId="{C341E2C6-DAFD-4C4E-9139-C61A1AF9B481}" type="presOf" srcId="{551D653C-7D01-4D47-892E-F0ECAA945E01}" destId="{71221D4F-DAB6-46D9-B6A2-752D18A64383}" srcOrd="0" destOrd="0" presId="urn:microsoft.com/office/officeart/2009/3/layout/HorizontalOrganizationChart"/>
    <dgm:cxn modelId="{FA6102C9-A476-449C-806D-A3344CB8033E}" srcId="{4631C761-F674-47AC-8003-E2DA3C23E540}" destId="{BF957726-E561-4F46-80F1-A43F7BD80327}" srcOrd="0" destOrd="0" parTransId="{1BA23060-DFA8-453E-8ADD-3D0E6B7ABEE3}" sibTransId="{45024D81-23DC-4132-9B5E-6AD8307B8DFF}"/>
    <dgm:cxn modelId="{26D807C9-96F3-455C-B6AC-20C3B647CBD8}" srcId="{2D9C2C55-0917-456A-A0E1-19436625AD8B}" destId="{4631C761-F674-47AC-8003-E2DA3C23E540}" srcOrd="1" destOrd="0" parTransId="{075F7D39-0719-41C9-B799-DB6CB654ABCB}" sibTransId="{1AF9C1E6-FD2E-4F05-A36E-0F4BBBD41584}"/>
    <dgm:cxn modelId="{050BAEC9-8752-4C65-BC3D-FE8FB3F47097}" type="presOf" srcId="{034AC487-F58E-4FB2-A108-E2C1A7248C00}" destId="{EF00FFF0-BC27-49D7-A565-14E1046B5F27}" srcOrd="1" destOrd="0" presId="urn:microsoft.com/office/officeart/2009/3/layout/HorizontalOrganizationChart"/>
    <dgm:cxn modelId="{7BD6D2D5-2213-48FE-9A0B-47977EC68AC6}" type="presOf" srcId="{4FBC5E89-457A-45DB-ACD4-6C56008C8A32}" destId="{69673A9F-C313-4B81-8B45-DC2E7AF41FF1}" srcOrd="0" destOrd="0" presId="urn:microsoft.com/office/officeart/2009/3/layout/HorizontalOrganizationChart"/>
    <dgm:cxn modelId="{EB4DF5D5-D272-41B8-922C-CD2464D6C7E3}" type="presOf" srcId="{B4A9FF88-516A-47C8-B6BC-E4C108F901FB}" destId="{1EB2E929-C8A8-4DA0-AF81-C36D0FF21367}" srcOrd="0" destOrd="0" presId="urn:microsoft.com/office/officeart/2009/3/layout/HorizontalOrganizationChart"/>
    <dgm:cxn modelId="{69F3ECDC-7CD6-4360-A34A-1BEC8FA3BE98}" srcId="{FEC0EC5E-C746-4076-93AB-C5B6FBBCD8D1}" destId="{2D9C2C55-0917-456A-A0E1-19436625AD8B}" srcOrd="0" destOrd="0" parTransId="{D069F867-7ADB-4EBB-8C2B-85A54693D65B}" sibTransId="{DF29113A-E4E7-4DDF-BC27-F2EE05E9A61E}"/>
    <dgm:cxn modelId="{101C90E2-35B9-4BF5-8251-B907F8FD1DF0}" type="presOf" srcId="{075F7D39-0719-41C9-B799-DB6CB654ABCB}" destId="{6689ECC7-DB45-4D29-A0AA-498DCD1B4481}" srcOrd="0" destOrd="0" presId="urn:microsoft.com/office/officeart/2009/3/layout/HorizontalOrganizationChart"/>
    <dgm:cxn modelId="{833A50E8-5F3C-422B-8A36-638AB36ED856}" type="presOf" srcId="{BF957726-E561-4F46-80F1-A43F7BD80327}" destId="{7F331525-9C93-4DD4-91C0-610BFB780177}" srcOrd="0" destOrd="0" presId="urn:microsoft.com/office/officeart/2009/3/layout/HorizontalOrganizationChart"/>
    <dgm:cxn modelId="{472CBCEE-9BE9-4159-B4FD-3FCC9E67EE7D}" type="presOf" srcId="{2AF7861A-21A6-40F7-8714-5B874493CFCB}" destId="{B15A20C1-DE44-458B-BC30-7AA80068AA47}" srcOrd="0" destOrd="0" presId="urn:microsoft.com/office/officeart/2009/3/layout/HorizontalOrganizationChart"/>
    <dgm:cxn modelId="{2CF7A0F2-D611-4BF2-95F1-684C573354D1}" type="presOf" srcId="{00F23005-0976-4DFD-AA87-3FB014BA0FBB}" destId="{6B81E760-CF5F-45C0-ACF1-39B64C0A7F13}" srcOrd="0" destOrd="0" presId="urn:microsoft.com/office/officeart/2009/3/layout/HorizontalOrganizationChart"/>
    <dgm:cxn modelId="{38F0C9FD-4701-47F4-BE88-FDE48531FEB2}" type="presOf" srcId="{3D67CF84-37BB-4C27-AB32-E2C3ACA9EC75}" destId="{034BF85E-ACB0-4639-A4F6-E85F43FBF8D5}" srcOrd="0" destOrd="0" presId="urn:microsoft.com/office/officeart/2009/3/layout/HorizontalOrganizationChart"/>
    <dgm:cxn modelId="{3CA4AE01-4048-4FA0-8E52-1A9A250076BA}" type="presParOf" srcId="{32A6DD84-2370-4E9E-B928-A1B0CCAE20E7}" destId="{D1D5F3EB-CF64-46FD-8F33-73102941A5CF}" srcOrd="0" destOrd="0" presId="urn:microsoft.com/office/officeart/2009/3/layout/HorizontalOrganizationChart"/>
    <dgm:cxn modelId="{F83A94F0-E41F-4D5A-B78F-1209C04403FE}" type="presParOf" srcId="{D1D5F3EB-CF64-46FD-8F33-73102941A5CF}" destId="{1F9BFB2C-BE5A-4ECE-B721-2D77DA11FB58}" srcOrd="0" destOrd="0" presId="urn:microsoft.com/office/officeart/2009/3/layout/HorizontalOrganizationChart"/>
    <dgm:cxn modelId="{5C64DD88-1071-49F6-8B62-6D5E0736478B}" type="presParOf" srcId="{1F9BFB2C-BE5A-4ECE-B721-2D77DA11FB58}" destId="{81ABC29B-8467-4D6B-B685-6378711231D0}" srcOrd="0" destOrd="0" presId="urn:microsoft.com/office/officeart/2009/3/layout/HorizontalOrganizationChart"/>
    <dgm:cxn modelId="{F3D1B2C6-EDA4-47C7-9BF3-8816A3132A37}" type="presParOf" srcId="{1F9BFB2C-BE5A-4ECE-B721-2D77DA11FB58}" destId="{57F0633C-A49E-40B6-8545-489FEF6C33BC}" srcOrd="1" destOrd="0" presId="urn:microsoft.com/office/officeart/2009/3/layout/HorizontalOrganizationChart"/>
    <dgm:cxn modelId="{FCBEC4DB-B5EA-46D9-B410-08856A01B132}" type="presParOf" srcId="{D1D5F3EB-CF64-46FD-8F33-73102941A5CF}" destId="{CDEA07D8-2F8E-4DB0-93AF-054D7DB7BC98}" srcOrd="1" destOrd="0" presId="urn:microsoft.com/office/officeart/2009/3/layout/HorizontalOrganizationChart"/>
    <dgm:cxn modelId="{39C712E0-CB06-4083-A729-8A8DBE7D6321}" type="presParOf" srcId="{CDEA07D8-2F8E-4DB0-93AF-054D7DB7BC98}" destId="{B15A20C1-DE44-458B-BC30-7AA80068AA47}" srcOrd="0" destOrd="0" presId="urn:microsoft.com/office/officeart/2009/3/layout/HorizontalOrganizationChart"/>
    <dgm:cxn modelId="{BC4FD26E-4E86-4A2E-8D40-212E7526740A}" type="presParOf" srcId="{CDEA07D8-2F8E-4DB0-93AF-054D7DB7BC98}" destId="{DD9A80CB-E860-4E66-8617-F07294BAA2BA}" srcOrd="1" destOrd="0" presId="urn:microsoft.com/office/officeart/2009/3/layout/HorizontalOrganizationChart"/>
    <dgm:cxn modelId="{FE3C442C-CA37-4DD6-A454-83025468A2F3}" type="presParOf" srcId="{DD9A80CB-E860-4E66-8617-F07294BAA2BA}" destId="{084CFFB9-0536-4EEB-99B5-2E9BFD9D373C}" srcOrd="0" destOrd="0" presId="urn:microsoft.com/office/officeart/2009/3/layout/HorizontalOrganizationChart"/>
    <dgm:cxn modelId="{DEC8E7B7-3206-4642-B9F9-AD622C0D8CE3}" type="presParOf" srcId="{084CFFB9-0536-4EEB-99B5-2E9BFD9D373C}" destId="{724A01E8-2361-498A-88CB-36C94FFB0B18}" srcOrd="0" destOrd="0" presId="urn:microsoft.com/office/officeart/2009/3/layout/HorizontalOrganizationChart"/>
    <dgm:cxn modelId="{6D50C235-2088-4B7B-9AA5-B59741228D1D}" type="presParOf" srcId="{084CFFB9-0536-4EEB-99B5-2E9BFD9D373C}" destId="{5A24D33F-3EA5-40E9-B170-FAA6B8C2E3AB}" srcOrd="1" destOrd="0" presId="urn:microsoft.com/office/officeart/2009/3/layout/HorizontalOrganizationChart"/>
    <dgm:cxn modelId="{B34B1898-CEAA-4912-A7E4-7E67ECA4C558}" type="presParOf" srcId="{DD9A80CB-E860-4E66-8617-F07294BAA2BA}" destId="{3350E004-0A32-4EF2-8FCF-4F4E2C1B21C2}" srcOrd="1" destOrd="0" presId="urn:microsoft.com/office/officeart/2009/3/layout/HorizontalOrganizationChart"/>
    <dgm:cxn modelId="{17D106B2-1248-4883-B84B-A82BFAC17D38}" type="presParOf" srcId="{DD9A80CB-E860-4E66-8617-F07294BAA2BA}" destId="{4A340B60-E665-42E8-813C-7BC9719FA990}" srcOrd="2" destOrd="0" presId="urn:microsoft.com/office/officeart/2009/3/layout/HorizontalOrganizationChart"/>
    <dgm:cxn modelId="{72F4D166-2C56-4928-9C20-E41E07CE3DF4}" type="presParOf" srcId="{4A340B60-E665-42E8-813C-7BC9719FA990}" destId="{034BF85E-ACB0-4639-A4F6-E85F43FBF8D5}" srcOrd="0" destOrd="0" presId="urn:microsoft.com/office/officeart/2009/3/layout/HorizontalOrganizationChart"/>
    <dgm:cxn modelId="{1E829A5F-DF27-473C-B18D-D2E1364B8E2C}" type="presParOf" srcId="{4A340B60-E665-42E8-813C-7BC9719FA990}" destId="{7AA57C2B-4AB0-46FD-BAA7-059D2AEE4610}" srcOrd="1" destOrd="0" presId="urn:microsoft.com/office/officeart/2009/3/layout/HorizontalOrganizationChart"/>
    <dgm:cxn modelId="{4AE3B3C5-CE1C-4DEE-8D14-22568511B355}" type="presParOf" srcId="{7AA57C2B-4AB0-46FD-BAA7-059D2AEE4610}" destId="{AD1CE261-16E4-4BC4-BEF2-47A8E6FF9B69}" srcOrd="0" destOrd="0" presId="urn:microsoft.com/office/officeart/2009/3/layout/HorizontalOrganizationChart"/>
    <dgm:cxn modelId="{04514A5E-60FD-416E-8DDD-792DB5C07870}" type="presParOf" srcId="{AD1CE261-16E4-4BC4-BEF2-47A8E6FF9B69}" destId="{40AD2B7F-8520-4671-8088-85EF0AE78B91}" srcOrd="0" destOrd="0" presId="urn:microsoft.com/office/officeart/2009/3/layout/HorizontalOrganizationChart"/>
    <dgm:cxn modelId="{28392C6E-55FC-491C-A12B-E31D9251B878}" type="presParOf" srcId="{AD1CE261-16E4-4BC4-BEF2-47A8E6FF9B69}" destId="{EF00FFF0-BC27-49D7-A565-14E1046B5F27}" srcOrd="1" destOrd="0" presId="urn:microsoft.com/office/officeart/2009/3/layout/HorizontalOrganizationChart"/>
    <dgm:cxn modelId="{84EFBF40-0CE2-4253-8D10-AE54B1D9034B}" type="presParOf" srcId="{7AA57C2B-4AB0-46FD-BAA7-059D2AEE4610}" destId="{16246F38-A1FF-4E91-AC85-15FF106B79BA}" srcOrd="1" destOrd="0" presId="urn:microsoft.com/office/officeart/2009/3/layout/HorizontalOrganizationChart"/>
    <dgm:cxn modelId="{7989B77A-483B-4D41-A805-222F6A98371A}" type="presParOf" srcId="{7AA57C2B-4AB0-46FD-BAA7-059D2AEE4610}" destId="{D6B4B45F-FD22-4C0A-A6E0-07C49FA95559}" srcOrd="2" destOrd="0" presId="urn:microsoft.com/office/officeart/2009/3/layout/HorizontalOrganizationChart"/>
    <dgm:cxn modelId="{613CB135-310F-40A1-8E6C-9F07F0F97B43}" type="presParOf" srcId="{CDEA07D8-2F8E-4DB0-93AF-054D7DB7BC98}" destId="{6689ECC7-DB45-4D29-A0AA-498DCD1B4481}" srcOrd="2" destOrd="0" presId="urn:microsoft.com/office/officeart/2009/3/layout/HorizontalOrganizationChart"/>
    <dgm:cxn modelId="{85139A73-1CC1-4E6A-BB8C-0B66C0A81664}" type="presParOf" srcId="{CDEA07D8-2F8E-4DB0-93AF-054D7DB7BC98}" destId="{9B233F9A-CE3D-42BE-A091-D04237E73CEE}" srcOrd="3" destOrd="0" presId="urn:microsoft.com/office/officeart/2009/3/layout/HorizontalOrganizationChart"/>
    <dgm:cxn modelId="{746240C8-9121-48C9-A580-5137DA70474B}" type="presParOf" srcId="{9B233F9A-CE3D-42BE-A091-D04237E73CEE}" destId="{9F6171A9-A810-46AD-8503-0BBD125CA622}" srcOrd="0" destOrd="0" presId="urn:microsoft.com/office/officeart/2009/3/layout/HorizontalOrganizationChart"/>
    <dgm:cxn modelId="{364B9D59-F94E-4531-84B8-00AB8EC01082}" type="presParOf" srcId="{9F6171A9-A810-46AD-8503-0BBD125CA622}" destId="{B82F6CE3-6C34-4866-92EB-034D587F7F9D}" srcOrd="0" destOrd="0" presId="urn:microsoft.com/office/officeart/2009/3/layout/HorizontalOrganizationChart"/>
    <dgm:cxn modelId="{874E6443-7927-4D89-BCEA-0B94992A44FE}" type="presParOf" srcId="{9F6171A9-A810-46AD-8503-0BBD125CA622}" destId="{6AB8E413-2DD2-457B-95BF-750B99CB6556}" srcOrd="1" destOrd="0" presId="urn:microsoft.com/office/officeart/2009/3/layout/HorizontalOrganizationChart"/>
    <dgm:cxn modelId="{E796664D-AE56-4B32-BD10-D02F2C9F3D84}" type="presParOf" srcId="{9B233F9A-CE3D-42BE-A091-D04237E73CEE}" destId="{35E8D2C3-2F4B-4BDB-AD7A-9EEAB9949022}" srcOrd="1" destOrd="0" presId="urn:microsoft.com/office/officeart/2009/3/layout/HorizontalOrganizationChart"/>
    <dgm:cxn modelId="{43CD03FC-6EA0-4EE4-BBAA-52631AAA2157}" type="presParOf" srcId="{35E8D2C3-2F4B-4BDB-AD7A-9EEAB9949022}" destId="{D08086A1-399E-4067-ABF9-5AC25416007E}" srcOrd="0" destOrd="0" presId="urn:microsoft.com/office/officeart/2009/3/layout/HorizontalOrganizationChart"/>
    <dgm:cxn modelId="{748FE7E8-0C5D-4EF2-A1D9-F806BD4E8194}" type="presParOf" srcId="{35E8D2C3-2F4B-4BDB-AD7A-9EEAB9949022}" destId="{B590364D-B27E-4F80-B955-84B6143A6169}" srcOrd="1" destOrd="0" presId="urn:microsoft.com/office/officeart/2009/3/layout/HorizontalOrganizationChart"/>
    <dgm:cxn modelId="{62CC8F9C-5789-490F-9591-00E88DD7CDC3}" type="presParOf" srcId="{B590364D-B27E-4F80-B955-84B6143A6169}" destId="{484371E4-2363-4BB0-BFBB-672BB30F041A}" srcOrd="0" destOrd="0" presId="urn:microsoft.com/office/officeart/2009/3/layout/HorizontalOrganizationChart"/>
    <dgm:cxn modelId="{DC84A235-4430-408C-BCDB-0DE6A312A622}" type="presParOf" srcId="{484371E4-2363-4BB0-BFBB-672BB30F041A}" destId="{7F331525-9C93-4DD4-91C0-610BFB780177}" srcOrd="0" destOrd="0" presId="urn:microsoft.com/office/officeart/2009/3/layout/HorizontalOrganizationChart"/>
    <dgm:cxn modelId="{C384ABAC-B60F-4143-A1E3-667511BB9DB1}" type="presParOf" srcId="{484371E4-2363-4BB0-BFBB-672BB30F041A}" destId="{C200A224-6205-467E-B87D-DEA0C4AF5A19}" srcOrd="1" destOrd="0" presId="urn:microsoft.com/office/officeart/2009/3/layout/HorizontalOrganizationChart"/>
    <dgm:cxn modelId="{AB345C5B-58CD-4941-B983-A2B11EB00CAD}" type="presParOf" srcId="{B590364D-B27E-4F80-B955-84B6143A6169}" destId="{EA4BFCA6-5BA3-47EB-A245-8A165A6CE20C}" srcOrd="1" destOrd="0" presId="urn:microsoft.com/office/officeart/2009/3/layout/HorizontalOrganizationChart"/>
    <dgm:cxn modelId="{AA9CA40C-8CAD-4758-BFC2-493C452EF424}" type="presParOf" srcId="{EA4BFCA6-5BA3-47EB-A245-8A165A6CE20C}" destId="{71221D4F-DAB6-46D9-B6A2-752D18A64383}" srcOrd="0" destOrd="0" presId="urn:microsoft.com/office/officeart/2009/3/layout/HorizontalOrganizationChart"/>
    <dgm:cxn modelId="{40155324-D5B4-45B6-951D-069D7FF6F98B}" type="presParOf" srcId="{EA4BFCA6-5BA3-47EB-A245-8A165A6CE20C}" destId="{2A79ACCE-FD8C-4380-98A6-8E5677B9BEB6}" srcOrd="1" destOrd="0" presId="urn:microsoft.com/office/officeart/2009/3/layout/HorizontalOrganizationChart"/>
    <dgm:cxn modelId="{FEA07706-639C-4DA2-A78F-92B2EDBB529D}" type="presParOf" srcId="{2A79ACCE-FD8C-4380-98A6-8E5677B9BEB6}" destId="{2074F05B-8DEF-4486-8D52-919D73B27E0D}" srcOrd="0" destOrd="0" presId="urn:microsoft.com/office/officeart/2009/3/layout/HorizontalOrganizationChart"/>
    <dgm:cxn modelId="{E9094AB1-B6FC-4091-8804-209055118663}" type="presParOf" srcId="{2074F05B-8DEF-4486-8D52-919D73B27E0D}" destId="{7A89EAB2-D466-4134-A58A-672451AEF573}" srcOrd="0" destOrd="0" presId="urn:microsoft.com/office/officeart/2009/3/layout/HorizontalOrganizationChart"/>
    <dgm:cxn modelId="{D2529767-2D78-4ADA-A476-E60A3708D2AA}" type="presParOf" srcId="{2074F05B-8DEF-4486-8D52-919D73B27E0D}" destId="{646DEAB1-670A-40D9-BEC5-F6C7D8E84DBD}" srcOrd="1" destOrd="0" presId="urn:microsoft.com/office/officeart/2009/3/layout/HorizontalOrganizationChart"/>
    <dgm:cxn modelId="{0AFB36AE-6DED-403C-8AAB-98B09237742C}" type="presParOf" srcId="{2A79ACCE-FD8C-4380-98A6-8E5677B9BEB6}" destId="{20B0B45A-FC78-45D5-913E-28FE306B6A7E}" srcOrd="1" destOrd="0" presId="urn:microsoft.com/office/officeart/2009/3/layout/HorizontalOrganizationChart"/>
    <dgm:cxn modelId="{40C0C2D1-64E5-4A00-B5AC-576D0A6A7664}" type="presParOf" srcId="{2A79ACCE-FD8C-4380-98A6-8E5677B9BEB6}" destId="{EF646676-3215-4F57-8492-B1BE6E3059DA}" srcOrd="2" destOrd="0" presId="urn:microsoft.com/office/officeart/2009/3/layout/HorizontalOrganizationChart"/>
    <dgm:cxn modelId="{04497E6D-6214-4978-81C9-A424ADCE8A3B}" type="presParOf" srcId="{EF646676-3215-4F57-8492-B1BE6E3059DA}" destId="{4759328C-5FA5-4073-88EC-2F03477BF740}" srcOrd="0" destOrd="0" presId="urn:microsoft.com/office/officeart/2009/3/layout/HorizontalOrganizationChart"/>
    <dgm:cxn modelId="{A7EC03CC-363E-4C4B-94B5-609CD934A16B}" type="presParOf" srcId="{EF646676-3215-4F57-8492-B1BE6E3059DA}" destId="{9D899901-CFA4-43CE-9501-7E6581B85F46}" srcOrd="1" destOrd="0" presId="urn:microsoft.com/office/officeart/2009/3/layout/HorizontalOrganizationChart"/>
    <dgm:cxn modelId="{62174548-EF24-47D6-BB7D-9EC2648ED73B}" type="presParOf" srcId="{9D899901-CFA4-43CE-9501-7E6581B85F46}" destId="{19C08010-0DDA-415B-8F18-52AB44946868}" srcOrd="0" destOrd="0" presId="urn:microsoft.com/office/officeart/2009/3/layout/HorizontalOrganizationChart"/>
    <dgm:cxn modelId="{AB5C3E8D-DC3C-4D4B-BCA8-AFA687344F62}" type="presParOf" srcId="{19C08010-0DDA-415B-8F18-52AB44946868}" destId="{9F494207-A4ED-462A-8B6F-8D4D17B81E49}" srcOrd="0" destOrd="0" presId="urn:microsoft.com/office/officeart/2009/3/layout/HorizontalOrganizationChart"/>
    <dgm:cxn modelId="{5E6EA7D4-DA23-4C83-BD22-94BF09C0F160}" type="presParOf" srcId="{19C08010-0DDA-415B-8F18-52AB44946868}" destId="{43FC31E3-722F-4C48-BD37-AA03CB9816FD}" srcOrd="1" destOrd="0" presId="urn:microsoft.com/office/officeart/2009/3/layout/HorizontalOrganizationChart"/>
    <dgm:cxn modelId="{1A945210-ED57-4AB8-AD54-C0FC7F9FF94D}" type="presParOf" srcId="{9D899901-CFA4-43CE-9501-7E6581B85F46}" destId="{090C316C-D3BA-4122-94F6-8201A901EB5D}" srcOrd="1" destOrd="0" presId="urn:microsoft.com/office/officeart/2009/3/layout/HorizontalOrganizationChart"/>
    <dgm:cxn modelId="{63970830-06AC-4B77-8F81-C3E954CE3201}" type="presParOf" srcId="{9D899901-CFA4-43CE-9501-7E6581B85F46}" destId="{B5756D7E-F4EC-45F5-8322-5B6AB2AAADF7}" srcOrd="2" destOrd="0" presId="urn:microsoft.com/office/officeart/2009/3/layout/HorizontalOrganizationChart"/>
    <dgm:cxn modelId="{D507AD34-73F1-44BE-A292-ED945B21A962}" type="presParOf" srcId="{EA4BFCA6-5BA3-47EB-A245-8A165A6CE20C}" destId="{C1B5CA72-46A5-40A7-8FFE-550BAC6875F5}" srcOrd="2" destOrd="0" presId="urn:microsoft.com/office/officeart/2009/3/layout/HorizontalOrganizationChart"/>
    <dgm:cxn modelId="{9C1513E2-BFCE-471A-9332-4451DBAC5387}" type="presParOf" srcId="{EA4BFCA6-5BA3-47EB-A245-8A165A6CE20C}" destId="{96D862E9-19C6-40AD-BF17-0CB0CCF214A2}" srcOrd="3" destOrd="0" presId="urn:microsoft.com/office/officeart/2009/3/layout/HorizontalOrganizationChart"/>
    <dgm:cxn modelId="{B94BA849-E9C7-4200-AAAF-27E815505EFC}" type="presParOf" srcId="{96D862E9-19C6-40AD-BF17-0CB0CCF214A2}" destId="{0ED716F4-9931-498E-A9B3-187A602C835E}" srcOrd="0" destOrd="0" presId="urn:microsoft.com/office/officeart/2009/3/layout/HorizontalOrganizationChart"/>
    <dgm:cxn modelId="{7A2A5147-2404-49D9-B664-5339BCA15FFB}" type="presParOf" srcId="{0ED716F4-9931-498E-A9B3-187A602C835E}" destId="{69673A9F-C313-4B81-8B45-DC2E7AF41FF1}" srcOrd="0" destOrd="0" presId="urn:microsoft.com/office/officeart/2009/3/layout/HorizontalOrganizationChart"/>
    <dgm:cxn modelId="{6DCF4C03-2B5D-4660-A4DC-E1B716EA0368}" type="presParOf" srcId="{0ED716F4-9931-498E-A9B3-187A602C835E}" destId="{CC63C0E3-3384-43C8-9907-961F64262DF6}" srcOrd="1" destOrd="0" presId="urn:microsoft.com/office/officeart/2009/3/layout/HorizontalOrganizationChart"/>
    <dgm:cxn modelId="{45DFCABC-37A8-49CE-8E32-ED37E0914925}" type="presParOf" srcId="{96D862E9-19C6-40AD-BF17-0CB0CCF214A2}" destId="{8EFF04B2-A053-40BA-AE90-1CBE50F24BFD}" srcOrd="1" destOrd="0" presId="urn:microsoft.com/office/officeart/2009/3/layout/HorizontalOrganizationChart"/>
    <dgm:cxn modelId="{7526C70D-EDC3-4623-B8A4-F3292759163E}" type="presParOf" srcId="{8EFF04B2-A053-40BA-AE90-1CBE50F24BFD}" destId="{FF7311D5-D76E-4451-BB77-0E1533CD7B6D}" srcOrd="0" destOrd="0" presId="urn:microsoft.com/office/officeart/2009/3/layout/HorizontalOrganizationChart"/>
    <dgm:cxn modelId="{4B013B24-A0D8-418B-93D3-4D5CEFC1D912}" type="presParOf" srcId="{8EFF04B2-A053-40BA-AE90-1CBE50F24BFD}" destId="{7ABC3382-1BAC-4A4F-B417-7464AD62F2C7}" srcOrd="1" destOrd="0" presId="urn:microsoft.com/office/officeart/2009/3/layout/HorizontalOrganizationChart"/>
    <dgm:cxn modelId="{53BACDEF-8332-4B2A-980E-CC662FC2C9E8}" type="presParOf" srcId="{7ABC3382-1BAC-4A4F-B417-7464AD62F2C7}" destId="{54F86673-7689-40BF-B7D3-04CEBE9D7296}" srcOrd="0" destOrd="0" presId="urn:microsoft.com/office/officeart/2009/3/layout/HorizontalOrganizationChart"/>
    <dgm:cxn modelId="{9E13EA19-A088-4432-A7DE-A1FD46E5B0A7}" type="presParOf" srcId="{54F86673-7689-40BF-B7D3-04CEBE9D7296}" destId="{EF0B8DCE-AE69-4C35-9B69-6271786D0009}" srcOrd="0" destOrd="0" presId="urn:microsoft.com/office/officeart/2009/3/layout/HorizontalOrganizationChart"/>
    <dgm:cxn modelId="{F8DE8BA6-A361-4D52-A5B3-6C6C9A8AAE94}" type="presParOf" srcId="{54F86673-7689-40BF-B7D3-04CEBE9D7296}" destId="{D9C914E2-CF89-415D-9ECF-489507C037C3}" srcOrd="1" destOrd="0" presId="urn:microsoft.com/office/officeart/2009/3/layout/HorizontalOrganizationChart"/>
    <dgm:cxn modelId="{6B46EF7F-9AC4-497C-8D0E-8A254E8DA444}" type="presParOf" srcId="{7ABC3382-1BAC-4A4F-B417-7464AD62F2C7}" destId="{CB3AEC04-829F-4919-8F0D-92C793C55C27}" srcOrd="1" destOrd="0" presId="urn:microsoft.com/office/officeart/2009/3/layout/HorizontalOrganizationChart"/>
    <dgm:cxn modelId="{1C2F7A9B-4C5F-4F51-AA74-C0C818F176FC}" type="presParOf" srcId="{CB3AEC04-829F-4919-8F0D-92C793C55C27}" destId="{7DA9E5BC-6A8A-44F5-BC29-B1CB76AE17D9}" srcOrd="0" destOrd="0" presId="urn:microsoft.com/office/officeart/2009/3/layout/HorizontalOrganizationChart"/>
    <dgm:cxn modelId="{10C143EB-8DEF-4EF0-976D-14F507090F15}" type="presParOf" srcId="{CB3AEC04-829F-4919-8F0D-92C793C55C27}" destId="{729B6216-DCB4-47F7-9B15-76E6F0A5D5B5}" srcOrd="1" destOrd="0" presId="urn:microsoft.com/office/officeart/2009/3/layout/HorizontalOrganizationChart"/>
    <dgm:cxn modelId="{660003E1-CAE0-48D3-A087-70C5A9260E8A}" type="presParOf" srcId="{729B6216-DCB4-47F7-9B15-76E6F0A5D5B5}" destId="{F88053D0-EC65-4551-9DA9-493F465C42CD}" srcOrd="0" destOrd="0" presId="urn:microsoft.com/office/officeart/2009/3/layout/HorizontalOrganizationChart"/>
    <dgm:cxn modelId="{8EC441F7-41A0-4E9C-8B24-78C5CFDC820D}" type="presParOf" srcId="{F88053D0-EC65-4551-9DA9-493F465C42CD}" destId="{9C63E004-1B15-4608-88B3-71FE397A8E65}" srcOrd="0" destOrd="0" presId="urn:microsoft.com/office/officeart/2009/3/layout/HorizontalOrganizationChart"/>
    <dgm:cxn modelId="{4C923202-41BE-4A84-B4C3-CF10D246F355}" type="presParOf" srcId="{F88053D0-EC65-4551-9DA9-493F465C42CD}" destId="{4D223097-6A21-426D-B3DE-6C1AF302D4CA}" srcOrd="1" destOrd="0" presId="urn:microsoft.com/office/officeart/2009/3/layout/HorizontalOrganizationChart"/>
    <dgm:cxn modelId="{F12FE9A9-5388-4613-8BEE-272954271C3F}" type="presParOf" srcId="{729B6216-DCB4-47F7-9B15-76E6F0A5D5B5}" destId="{770978F3-0AA8-4945-ABAE-E362FE8A5598}" srcOrd="1" destOrd="0" presId="urn:microsoft.com/office/officeart/2009/3/layout/HorizontalOrganizationChart"/>
    <dgm:cxn modelId="{4AF5CFCE-C3FF-4882-9DBD-28BB40740EF4}" type="presParOf" srcId="{729B6216-DCB4-47F7-9B15-76E6F0A5D5B5}" destId="{3ADAF9FC-840C-4104-8012-808331B0DDBD}" srcOrd="2" destOrd="0" presId="urn:microsoft.com/office/officeart/2009/3/layout/HorizontalOrganizationChart"/>
    <dgm:cxn modelId="{C787CDED-DC09-43A6-8FBB-E882B5B21BF7}" type="presParOf" srcId="{3ADAF9FC-840C-4104-8012-808331B0DDBD}" destId="{BAA1FE82-80A2-444F-91ED-3D70A74CA236}" srcOrd="0" destOrd="0" presId="urn:microsoft.com/office/officeart/2009/3/layout/HorizontalOrganizationChart"/>
    <dgm:cxn modelId="{56D398EF-1C14-4952-9BF2-EE0F694BB893}" type="presParOf" srcId="{3ADAF9FC-840C-4104-8012-808331B0DDBD}" destId="{0FAE9BAA-21B6-4C59-978A-453AA66487F4}" srcOrd="1" destOrd="0" presId="urn:microsoft.com/office/officeart/2009/3/layout/HorizontalOrganizationChart"/>
    <dgm:cxn modelId="{4B4E8A66-ED34-430F-BFAD-0AB6FBB96091}" type="presParOf" srcId="{0FAE9BAA-21B6-4C59-978A-453AA66487F4}" destId="{584DCB82-5359-4680-A7EE-9CCF4B7309F1}" srcOrd="0" destOrd="0" presId="urn:microsoft.com/office/officeart/2009/3/layout/HorizontalOrganizationChart"/>
    <dgm:cxn modelId="{9F3E2447-CFC9-4E7E-8E71-884138803BF6}" type="presParOf" srcId="{584DCB82-5359-4680-A7EE-9CCF4B7309F1}" destId="{8C0D58C2-281B-44AF-A3BD-DB06A52F7AEA}" srcOrd="0" destOrd="0" presId="urn:microsoft.com/office/officeart/2009/3/layout/HorizontalOrganizationChart"/>
    <dgm:cxn modelId="{3D2E3104-28F6-4668-930E-BD1E65F7230D}" type="presParOf" srcId="{584DCB82-5359-4680-A7EE-9CCF4B7309F1}" destId="{0F8A0EA6-6D5A-4F83-B2F2-B50D53E0890B}" srcOrd="1" destOrd="0" presId="urn:microsoft.com/office/officeart/2009/3/layout/HorizontalOrganizationChart"/>
    <dgm:cxn modelId="{28DC0953-3AF2-4AC2-91EE-017E621EC907}" type="presParOf" srcId="{0FAE9BAA-21B6-4C59-978A-453AA66487F4}" destId="{8EF32516-39BF-4B5C-A9E5-363691A4BECD}" srcOrd="1" destOrd="0" presId="urn:microsoft.com/office/officeart/2009/3/layout/HorizontalOrganizationChart"/>
    <dgm:cxn modelId="{B17B4204-6535-48CC-8009-019B67C1BE93}" type="presParOf" srcId="{0FAE9BAA-21B6-4C59-978A-453AA66487F4}" destId="{2359F324-DAA3-466C-A98A-8AADB6C65AFD}" srcOrd="2" destOrd="0" presId="urn:microsoft.com/office/officeart/2009/3/layout/HorizontalOrganizationChart"/>
    <dgm:cxn modelId="{EBB36B6D-D222-423D-9068-F4F9627B1B61}" type="presParOf" srcId="{CB3AEC04-829F-4919-8F0D-92C793C55C27}" destId="{6B81E760-CF5F-45C0-ACF1-39B64C0A7F13}" srcOrd="2" destOrd="0" presId="urn:microsoft.com/office/officeart/2009/3/layout/HorizontalOrganizationChart"/>
    <dgm:cxn modelId="{986F9B59-C62B-4F64-BCED-BED3FF646B7E}" type="presParOf" srcId="{CB3AEC04-829F-4919-8F0D-92C793C55C27}" destId="{038EB97E-49F7-42C2-BE50-7F7970E9F202}" srcOrd="3" destOrd="0" presId="urn:microsoft.com/office/officeart/2009/3/layout/HorizontalOrganizationChart"/>
    <dgm:cxn modelId="{6AE195A1-9BD7-4E74-BBAF-A9EB538628DD}" type="presParOf" srcId="{038EB97E-49F7-42C2-BE50-7F7970E9F202}" destId="{1CAEF139-08CA-41AB-BF35-79DC57B59AF2}" srcOrd="0" destOrd="0" presId="urn:microsoft.com/office/officeart/2009/3/layout/HorizontalOrganizationChart"/>
    <dgm:cxn modelId="{E6F86C32-7630-422F-98BC-2DECB0DEFECF}" type="presParOf" srcId="{1CAEF139-08CA-41AB-BF35-79DC57B59AF2}" destId="{D5924F9C-2BD6-4C70-A805-7BDE3F2BBFF1}" srcOrd="0" destOrd="0" presId="urn:microsoft.com/office/officeart/2009/3/layout/HorizontalOrganizationChart"/>
    <dgm:cxn modelId="{19C7768F-0012-4FEB-B28C-78D2225D176E}" type="presParOf" srcId="{1CAEF139-08CA-41AB-BF35-79DC57B59AF2}" destId="{17B04CC3-B98D-4F1D-A1A0-446B0DEABE4C}" srcOrd="1" destOrd="0" presId="urn:microsoft.com/office/officeart/2009/3/layout/HorizontalOrganizationChart"/>
    <dgm:cxn modelId="{2EF00252-8F39-4DBF-9CF7-A93F0C6EE672}" type="presParOf" srcId="{038EB97E-49F7-42C2-BE50-7F7970E9F202}" destId="{636FECCF-FE97-4411-B1D0-F8D1E9BBDAF3}" srcOrd="1" destOrd="0" presId="urn:microsoft.com/office/officeart/2009/3/layout/HorizontalOrganizationChart"/>
    <dgm:cxn modelId="{992181D6-B9BF-4324-9439-85D6554EDD54}" type="presParOf" srcId="{636FECCF-FE97-4411-B1D0-F8D1E9BBDAF3}" destId="{1EB2E929-C8A8-4DA0-AF81-C36D0FF21367}" srcOrd="0" destOrd="0" presId="urn:microsoft.com/office/officeart/2009/3/layout/HorizontalOrganizationChart"/>
    <dgm:cxn modelId="{DF90FDEF-0DA0-4CC5-8295-899E6F7D4C6F}" type="presParOf" srcId="{636FECCF-FE97-4411-B1D0-F8D1E9BBDAF3}" destId="{AB5DB64E-E916-44EA-BE33-EE721DDD34B0}" srcOrd="1" destOrd="0" presId="urn:microsoft.com/office/officeart/2009/3/layout/HorizontalOrganizationChart"/>
    <dgm:cxn modelId="{61C2A24B-124F-4D61-A77E-5DD7CF52FF3B}" type="presParOf" srcId="{AB5DB64E-E916-44EA-BE33-EE721DDD34B0}" destId="{C1253ABA-D413-4D0D-B348-50DA8AB5DEEE}" srcOrd="0" destOrd="0" presId="urn:microsoft.com/office/officeart/2009/3/layout/HorizontalOrganizationChart"/>
    <dgm:cxn modelId="{C05DA798-A7FB-48CF-940B-D332D4486C4E}" type="presParOf" srcId="{C1253ABA-D413-4D0D-B348-50DA8AB5DEEE}" destId="{F31265B8-D203-4671-9DEF-12F7A7A5AAF3}" srcOrd="0" destOrd="0" presId="urn:microsoft.com/office/officeart/2009/3/layout/HorizontalOrganizationChart"/>
    <dgm:cxn modelId="{D93A54E7-E1DD-4B87-86CD-B53C67B9BBA2}" type="presParOf" srcId="{C1253ABA-D413-4D0D-B348-50DA8AB5DEEE}" destId="{D52097C7-30F3-4A1E-8D34-463271EECC7A}" srcOrd="1" destOrd="0" presId="urn:microsoft.com/office/officeart/2009/3/layout/HorizontalOrganizationChart"/>
    <dgm:cxn modelId="{EDAF7BE2-69A0-44C1-B862-BEA39510F76F}" type="presParOf" srcId="{AB5DB64E-E916-44EA-BE33-EE721DDD34B0}" destId="{6E2EABB7-BC8A-400B-BF0F-3E00E5E1E6AA}" srcOrd="1" destOrd="0" presId="urn:microsoft.com/office/officeart/2009/3/layout/HorizontalOrganizationChart"/>
    <dgm:cxn modelId="{8E192E45-C7FD-467D-BC84-BD1C295DDA97}" type="presParOf" srcId="{AB5DB64E-E916-44EA-BE33-EE721DDD34B0}" destId="{9AF9D36B-B3AD-4228-BDD8-4D65AB327823}" srcOrd="2" destOrd="0" presId="urn:microsoft.com/office/officeart/2009/3/layout/HorizontalOrganizationChart"/>
    <dgm:cxn modelId="{C15BFAF7-3249-4232-B7B4-A6CB94BAFC89}" type="presParOf" srcId="{038EB97E-49F7-42C2-BE50-7F7970E9F202}" destId="{DDCB38CA-3216-4EEC-99BA-FEEB43ED7010}" srcOrd="2" destOrd="0" presId="urn:microsoft.com/office/officeart/2009/3/layout/HorizontalOrganizationChart"/>
    <dgm:cxn modelId="{6347070E-F2A5-443A-ADA3-0BF69AE4D1C2}" type="presParOf" srcId="{7ABC3382-1BAC-4A4F-B417-7464AD62F2C7}" destId="{6C35F8F4-6C0F-4ABF-8D1F-44D9D69843B6}" srcOrd="2" destOrd="0" presId="urn:microsoft.com/office/officeart/2009/3/layout/HorizontalOrganizationChart"/>
    <dgm:cxn modelId="{55B5DBFE-D85E-41DE-B205-CC9EFD8E88A9}" type="presParOf" srcId="{96D862E9-19C6-40AD-BF17-0CB0CCF214A2}" destId="{0F8B441E-2C01-4B53-B0B3-02AC6AB4A677}" srcOrd="2" destOrd="0" presId="urn:microsoft.com/office/officeart/2009/3/layout/HorizontalOrganizationChart"/>
    <dgm:cxn modelId="{11894434-A8AA-434D-98C1-094DE537AB5B}" type="presParOf" srcId="{B590364D-B27E-4F80-B955-84B6143A6169}" destId="{46CC0245-4ED5-4C88-9FAA-A6D87340A46C}" srcOrd="2" destOrd="0" presId="urn:microsoft.com/office/officeart/2009/3/layout/HorizontalOrganizationChart"/>
    <dgm:cxn modelId="{E19A2203-EC6B-4FC0-9CD5-696B2D9BA28B}" type="presParOf" srcId="{9B233F9A-CE3D-42BE-A091-D04237E73CEE}" destId="{B83EE89E-8EC0-4E62-B13C-49BD6283E201}" srcOrd="2" destOrd="0" presId="urn:microsoft.com/office/officeart/2009/3/layout/HorizontalOrganizationChart"/>
    <dgm:cxn modelId="{40B52BAE-B947-41E3-B44E-F008B49A3E95}" type="presParOf" srcId="{D1D5F3EB-CF64-46FD-8F33-73102941A5CF}" destId="{B927E6E5-D118-42EF-A5BF-5C4663D67018}"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2E929-C8A8-4DA0-AF81-C36D0FF21367}">
      <dsp:nvSpPr>
        <dsp:cNvPr id="0" name=""/>
        <dsp:cNvSpPr/>
      </dsp:nvSpPr>
      <dsp:spPr>
        <a:xfrm>
          <a:off x="9798595" y="3521371"/>
          <a:ext cx="265307" cy="91440"/>
        </a:xfrm>
        <a:custGeom>
          <a:avLst/>
          <a:gdLst/>
          <a:ahLst/>
          <a:cxnLst/>
          <a:rect l="0" t="0" r="0" b="0"/>
          <a:pathLst>
            <a:path>
              <a:moveTo>
                <a:pt x="0" y="45720"/>
              </a:moveTo>
              <a:lnTo>
                <a:pt x="36968" y="45720"/>
              </a:lnTo>
              <a:lnTo>
                <a:pt x="36968" y="92102"/>
              </a:lnTo>
              <a:lnTo>
                <a:pt x="265307" y="921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81E760-CF5F-45C0-ACF1-39B64C0A7F13}">
      <dsp:nvSpPr>
        <dsp:cNvPr id="0" name=""/>
        <dsp:cNvSpPr/>
      </dsp:nvSpPr>
      <dsp:spPr>
        <a:xfrm>
          <a:off x="7768884" y="3122543"/>
          <a:ext cx="648050" cy="444547"/>
        </a:xfrm>
        <a:custGeom>
          <a:avLst/>
          <a:gdLst/>
          <a:ahLst/>
          <a:cxnLst/>
          <a:rect l="0" t="0" r="0" b="0"/>
          <a:pathLst>
            <a:path>
              <a:moveTo>
                <a:pt x="0" y="0"/>
              </a:moveTo>
              <a:lnTo>
                <a:pt x="419711" y="0"/>
              </a:lnTo>
              <a:lnTo>
                <a:pt x="419711" y="444547"/>
              </a:lnTo>
              <a:lnTo>
                <a:pt x="648050" y="44454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A1FE82-80A2-444F-91ED-3D70A74CA236}">
      <dsp:nvSpPr>
        <dsp:cNvPr id="0" name=""/>
        <dsp:cNvSpPr/>
      </dsp:nvSpPr>
      <dsp:spPr>
        <a:xfrm>
          <a:off x="8954736" y="2077279"/>
          <a:ext cx="91440" cy="554333"/>
        </a:xfrm>
        <a:custGeom>
          <a:avLst/>
          <a:gdLst/>
          <a:ahLst/>
          <a:cxnLst/>
          <a:rect l="0" t="0" r="0" b="0"/>
          <a:pathLst>
            <a:path>
              <a:moveTo>
                <a:pt x="45720" y="554333"/>
              </a:moveTo>
              <a:lnTo>
                <a:pt x="132968" y="554333"/>
              </a:lnTo>
              <a:lnTo>
                <a:pt x="132968"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A9E5BC-6A8A-44F5-BC29-B1CB76AE17D9}">
      <dsp:nvSpPr>
        <dsp:cNvPr id="0" name=""/>
        <dsp:cNvSpPr/>
      </dsp:nvSpPr>
      <dsp:spPr>
        <a:xfrm>
          <a:off x="7768884" y="2631613"/>
          <a:ext cx="456679" cy="490930"/>
        </a:xfrm>
        <a:custGeom>
          <a:avLst/>
          <a:gdLst/>
          <a:ahLst/>
          <a:cxnLst/>
          <a:rect l="0" t="0" r="0" b="0"/>
          <a:pathLst>
            <a:path>
              <a:moveTo>
                <a:pt x="0" y="490930"/>
              </a:moveTo>
              <a:lnTo>
                <a:pt x="228339" y="490930"/>
              </a:lnTo>
              <a:lnTo>
                <a:pt x="228339" y="0"/>
              </a:lnTo>
              <a:lnTo>
                <a:pt x="456679"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7311D5-D76E-4451-BB77-0E1533CD7B6D}">
      <dsp:nvSpPr>
        <dsp:cNvPr id="0" name=""/>
        <dsp:cNvSpPr/>
      </dsp:nvSpPr>
      <dsp:spPr>
        <a:xfrm>
          <a:off x="6104654" y="3076823"/>
          <a:ext cx="456679" cy="91440"/>
        </a:xfrm>
        <a:custGeom>
          <a:avLst/>
          <a:gdLst/>
          <a:ahLst/>
          <a:cxnLst/>
          <a:rect l="0" t="0" r="0" b="0"/>
          <a:pathLst>
            <a:path>
              <a:moveTo>
                <a:pt x="0" y="45720"/>
              </a:moveTo>
              <a:lnTo>
                <a:pt x="45667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B5CA72-46A5-40A7-8FFE-550BAC6875F5}">
      <dsp:nvSpPr>
        <dsp:cNvPr id="0" name=""/>
        <dsp:cNvSpPr/>
      </dsp:nvSpPr>
      <dsp:spPr>
        <a:xfrm>
          <a:off x="4370186" y="2631613"/>
          <a:ext cx="456679" cy="490930"/>
        </a:xfrm>
        <a:custGeom>
          <a:avLst/>
          <a:gdLst/>
          <a:ahLst/>
          <a:cxnLst/>
          <a:rect l="0" t="0" r="0" b="0"/>
          <a:pathLst>
            <a:path>
              <a:moveTo>
                <a:pt x="0" y="0"/>
              </a:moveTo>
              <a:lnTo>
                <a:pt x="228339" y="0"/>
              </a:lnTo>
              <a:lnTo>
                <a:pt x="228339" y="490930"/>
              </a:lnTo>
              <a:lnTo>
                <a:pt x="456679" y="4909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59328C-5FA5-4073-88EC-2F03477BF740}">
      <dsp:nvSpPr>
        <dsp:cNvPr id="0" name=""/>
        <dsp:cNvSpPr/>
      </dsp:nvSpPr>
      <dsp:spPr>
        <a:xfrm>
          <a:off x="5599270" y="1566981"/>
          <a:ext cx="96359" cy="573701"/>
        </a:xfrm>
        <a:custGeom>
          <a:avLst/>
          <a:gdLst/>
          <a:ahLst/>
          <a:cxnLst/>
          <a:rect l="0" t="0" r="0" b="0"/>
          <a:pathLst>
            <a:path>
              <a:moveTo>
                <a:pt x="0" y="573701"/>
              </a:moveTo>
              <a:lnTo>
                <a:pt x="96359" y="573701"/>
              </a:lnTo>
              <a:lnTo>
                <a:pt x="96359"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221D4F-DAB6-46D9-B6A2-752D18A64383}">
      <dsp:nvSpPr>
        <dsp:cNvPr id="0" name=""/>
        <dsp:cNvSpPr/>
      </dsp:nvSpPr>
      <dsp:spPr>
        <a:xfrm>
          <a:off x="4370186" y="2140683"/>
          <a:ext cx="456679" cy="490930"/>
        </a:xfrm>
        <a:custGeom>
          <a:avLst/>
          <a:gdLst/>
          <a:ahLst/>
          <a:cxnLst/>
          <a:rect l="0" t="0" r="0" b="0"/>
          <a:pathLst>
            <a:path>
              <a:moveTo>
                <a:pt x="0" y="490930"/>
              </a:moveTo>
              <a:lnTo>
                <a:pt x="228339" y="490930"/>
              </a:lnTo>
              <a:lnTo>
                <a:pt x="228339" y="0"/>
              </a:lnTo>
              <a:lnTo>
                <a:pt x="456679"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8086A1-399E-4067-ABF9-5AC25416007E}">
      <dsp:nvSpPr>
        <dsp:cNvPr id="0" name=""/>
        <dsp:cNvSpPr/>
      </dsp:nvSpPr>
      <dsp:spPr>
        <a:xfrm>
          <a:off x="2577652" y="2585893"/>
          <a:ext cx="456679" cy="91440"/>
        </a:xfrm>
        <a:custGeom>
          <a:avLst/>
          <a:gdLst/>
          <a:ahLst/>
          <a:cxnLst/>
          <a:rect l="0" t="0" r="0" b="0"/>
          <a:pathLst>
            <a:path>
              <a:moveTo>
                <a:pt x="0" y="45720"/>
              </a:moveTo>
              <a:lnTo>
                <a:pt x="456679" y="457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89ECC7-DB45-4D29-A0AA-498DCD1B4481}">
      <dsp:nvSpPr>
        <dsp:cNvPr id="0" name=""/>
        <dsp:cNvSpPr/>
      </dsp:nvSpPr>
      <dsp:spPr>
        <a:xfrm>
          <a:off x="1420016" y="2140683"/>
          <a:ext cx="456679" cy="490930"/>
        </a:xfrm>
        <a:custGeom>
          <a:avLst/>
          <a:gdLst/>
          <a:ahLst/>
          <a:cxnLst/>
          <a:rect l="0" t="0" r="0" b="0"/>
          <a:pathLst>
            <a:path>
              <a:moveTo>
                <a:pt x="0" y="0"/>
              </a:moveTo>
              <a:lnTo>
                <a:pt x="228339" y="0"/>
              </a:lnTo>
              <a:lnTo>
                <a:pt x="228339" y="490930"/>
              </a:lnTo>
              <a:lnTo>
                <a:pt x="456679" y="4909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4BF85E-ACB0-4639-A4F6-E85F43FBF8D5}">
      <dsp:nvSpPr>
        <dsp:cNvPr id="0" name=""/>
        <dsp:cNvSpPr/>
      </dsp:nvSpPr>
      <dsp:spPr>
        <a:xfrm>
          <a:off x="2577652" y="1029895"/>
          <a:ext cx="105173" cy="619857"/>
        </a:xfrm>
        <a:custGeom>
          <a:avLst/>
          <a:gdLst/>
          <a:ahLst/>
          <a:cxnLst/>
          <a:rect l="0" t="0" r="0" b="0"/>
          <a:pathLst>
            <a:path>
              <a:moveTo>
                <a:pt x="0" y="619857"/>
              </a:moveTo>
              <a:lnTo>
                <a:pt x="105173" y="619857"/>
              </a:lnTo>
              <a:lnTo>
                <a:pt x="105173" y="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5A20C1-DE44-458B-BC30-7AA80068AA47}">
      <dsp:nvSpPr>
        <dsp:cNvPr id="0" name=""/>
        <dsp:cNvSpPr/>
      </dsp:nvSpPr>
      <dsp:spPr>
        <a:xfrm>
          <a:off x="1420016" y="1649753"/>
          <a:ext cx="456679" cy="490930"/>
        </a:xfrm>
        <a:custGeom>
          <a:avLst/>
          <a:gdLst/>
          <a:ahLst/>
          <a:cxnLst/>
          <a:rect l="0" t="0" r="0" b="0"/>
          <a:pathLst>
            <a:path>
              <a:moveTo>
                <a:pt x="0" y="490930"/>
              </a:moveTo>
              <a:lnTo>
                <a:pt x="228339" y="490930"/>
              </a:lnTo>
              <a:lnTo>
                <a:pt x="228339" y="0"/>
              </a:lnTo>
              <a:lnTo>
                <a:pt x="45667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ABC29B-8467-4D6B-B685-6378711231D0}">
      <dsp:nvSpPr>
        <dsp:cNvPr id="0" name=""/>
        <dsp:cNvSpPr/>
      </dsp:nvSpPr>
      <dsp:spPr>
        <a:xfrm>
          <a:off x="8763" y="1627810"/>
          <a:ext cx="1411252" cy="10257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Preserve Priority        Trees? (20”+)</a:t>
          </a:r>
        </a:p>
      </dsp:txBody>
      <dsp:txXfrm>
        <a:off x="8763" y="1627810"/>
        <a:ext cx="1411252" cy="1025745"/>
      </dsp:txXfrm>
    </dsp:sp>
    <dsp:sp modelId="{724A01E8-2361-498A-88CB-36C94FFB0B18}">
      <dsp:nvSpPr>
        <dsp:cNvPr id="0" name=""/>
        <dsp:cNvSpPr/>
      </dsp:nvSpPr>
      <dsp:spPr>
        <a:xfrm>
          <a:off x="1876695" y="1301535"/>
          <a:ext cx="700956" cy="696435"/>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Yes</a:t>
          </a:r>
        </a:p>
      </dsp:txBody>
      <dsp:txXfrm>
        <a:off x="1876695" y="1301535"/>
        <a:ext cx="700956" cy="696435"/>
      </dsp:txXfrm>
    </dsp:sp>
    <dsp:sp modelId="{40AD2B7F-8520-4671-8088-85EF0AE78B91}">
      <dsp:nvSpPr>
        <dsp:cNvPr id="0" name=""/>
        <dsp:cNvSpPr/>
      </dsp:nvSpPr>
      <dsp:spPr>
        <a:xfrm>
          <a:off x="2383164" y="595911"/>
          <a:ext cx="599322" cy="433983"/>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Done</a:t>
          </a:r>
        </a:p>
      </dsp:txBody>
      <dsp:txXfrm>
        <a:off x="2383164" y="595911"/>
        <a:ext cx="599322" cy="433983"/>
      </dsp:txXfrm>
    </dsp:sp>
    <dsp:sp modelId="{B82F6CE3-6C34-4866-92EB-034D587F7F9D}">
      <dsp:nvSpPr>
        <dsp:cNvPr id="0" name=""/>
        <dsp:cNvSpPr/>
      </dsp:nvSpPr>
      <dsp:spPr>
        <a:xfrm>
          <a:off x="1876695" y="2283395"/>
          <a:ext cx="700956" cy="696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No</a:t>
          </a:r>
        </a:p>
      </dsp:txBody>
      <dsp:txXfrm>
        <a:off x="1876695" y="2283395"/>
        <a:ext cx="700956" cy="696435"/>
      </dsp:txXfrm>
    </dsp:sp>
    <dsp:sp modelId="{7F331525-9C93-4DD4-91C0-610BFB780177}">
      <dsp:nvSpPr>
        <dsp:cNvPr id="0" name=""/>
        <dsp:cNvSpPr/>
      </dsp:nvSpPr>
      <dsp:spPr>
        <a:xfrm>
          <a:off x="3034331" y="2119078"/>
          <a:ext cx="1335855" cy="102506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Preserve % of ALL Trees?  (6” +)</a:t>
          </a:r>
        </a:p>
      </dsp:txBody>
      <dsp:txXfrm>
        <a:off x="3034331" y="2119078"/>
        <a:ext cx="1335855" cy="1025069"/>
      </dsp:txXfrm>
    </dsp:sp>
    <dsp:sp modelId="{7A89EAB2-D466-4134-A58A-672451AEF573}">
      <dsp:nvSpPr>
        <dsp:cNvPr id="0" name=""/>
        <dsp:cNvSpPr/>
      </dsp:nvSpPr>
      <dsp:spPr>
        <a:xfrm>
          <a:off x="4826865" y="1792465"/>
          <a:ext cx="772404" cy="696435"/>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Yes</a:t>
          </a:r>
        </a:p>
      </dsp:txBody>
      <dsp:txXfrm>
        <a:off x="4826865" y="1792465"/>
        <a:ext cx="772404" cy="696435"/>
      </dsp:txXfrm>
    </dsp:sp>
    <dsp:sp modelId="{9F494207-A4ED-462A-8B6F-8D4D17B81E49}">
      <dsp:nvSpPr>
        <dsp:cNvPr id="0" name=""/>
        <dsp:cNvSpPr/>
      </dsp:nvSpPr>
      <dsp:spPr>
        <a:xfrm>
          <a:off x="5395225" y="1095313"/>
          <a:ext cx="600807" cy="471668"/>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Done</a:t>
          </a:r>
        </a:p>
      </dsp:txBody>
      <dsp:txXfrm>
        <a:off x="5395225" y="1095313"/>
        <a:ext cx="600807" cy="471668"/>
      </dsp:txXfrm>
    </dsp:sp>
    <dsp:sp modelId="{69673A9F-C313-4B81-8B45-DC2E7AF41FF1}">
      <dsp:nvSpPr>
        <dsp:cNvPr id="0" name=""/>
        <dsp:cNvSpPr/>
      </dsp:nvSpPr>
      <dsp:spPr>
        <a:xfrm>
          <a:off x="4826865" y="2774325"/>
          <a:ext cx="1277788" cy="696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No (or not completely)</a:t>
          </a:r>
        </a:p>
      </dsp:txBody>
      <dsp:txXfrm>
        <a:off x="4826865" y="2774325"/>
        <a:ext cx="1277788" cy="696435"/>
      </dsp:txXfrm>
    </dsp:sp>
    <dsp:sp modelId="{EF0B8DCE-AE69-4C35-9B69-6271786D0009}">
      <dsp:nvSpPr>
        <dsp:cNvPr id="0" name=""/>
        <dsp:cNvSpPr/>
      </dsp:nvSpPr>
      <dsp:spPr>
        <a:xfrm>
          <a:off x="6561333" y="2774325"/>
          <a:ext cx="1207551" cy="696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Mitigate      On-Site?</a:t>
          </a:r>
        </a:p>
      </dsp:txBody>
      <dsp:txXfrm>
        <a:off x="6561333" y="2774325"/>
        <a:ext cx="1207551" cy="696435"/>
      </dsp:txXfrm>
    </dsp:sp>
    <dsp:sp modelId="{9C63E004-1B15-4608-88B3-71FE397A8E65}">
      <dsp:nvSpPr>
        <dsp:cNvPr id="0" name=""/>
        <dsp:cNvSpPr/>
      </dsp:nvSpPr>
      <dsp:spPr>
        <a:xfrm>
          <a:off x="8225563" y="2283395"/>
          <a:ext cx="774893" cy="696435"/>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Yes</a:t>
          </a:r>
        </a:p>
      </dsp:txBody>
      <dsp:txXfrm>
        <a:off x="8225563" y="2283395"/>
        <a:ext cx="774893" cy="696435"/>
      </dsp:txXfrm>
    </dsp:sp>
    <dsp:sp modelId="{8C0D58C2-281B-44AF-A3BD-DB06A52F7AEA}">
      <dsp:nvSpPr>
        <dsp:cNvPr id="0" name=""/>
        <dsp:cNvSpPr/>
      </dsp:nvSpPr>
      <dsp:spPr>
        <a:xfrm>
          <a:off x="8751897" y="1621490"/>
          <a:ext cx="671615" cy="455789"/>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Done</a:t>
          </a:r>
        </a:p>
      </dsp:txBody>
      <dsp:txXfrm>
        <a:off x="8751897" y="1621490"/>
        <a:ext cx="671615" cy="455789"/>
      </dsp:txXfrm>
    </dsp:sp>
    <dsp:sp modelId="{D5924F9C-2BD6-4C70-A805-7BDE3F2BBFF1}">
      <dsp:nvSpPr>
        <dsp:cNvPr id="0" name=""/>
        <dsp:cNvSpPr/>
      </dsp:nvSpPr>
      <dsp:spPr>
        <a:xfrm>
          <a:off x="8416935" y="3218873"/>
          <a:ext cx="1381660" cy="696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No (or not completely)</a:t>
          </a:r>
        </a:p>
      </dsp:txBody>
      <dsp:txXfrm>
        <a:off x="8416935" y="3218873"/>
        <a:ext cx="1381660" cy="696435"/>
      </dsp:txXfrm>
    </dsp:sp>
    <dsp:sp modelId="{F31265B8-D203-4671-9DEF-12F7A7A5AAF3}">
      <dsp:nvSpPr>
        <dsp:cNvPr id="0" name=""/>
        <dsp:cNvSpPr/>
      </dsp:nvSpPr>
      <dsp:spPr>
        <a:xfrm>
          <a:off x="10063902" y="3265255"/>
          <a:ext cx="1509735" cy="6964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Pay Fee In-Lieu of Preservation</a:t>
          </a:r>
        </a:p>
      </dsp:txBody>
      <dsp:txXfrm>
        <a:off x="10063902" y="3265255"/>
        <a:ext cx="1509735" cy="696435"/>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7-06T19:42:38.106"/>
    </inkml:context>
    <inkml:brush xml:id="br0">
      <inkml:brushProperty name="width" value="0.05" units="cm"/>
      <inkml:brushProperty name="height" value="0.05" units="cm"/>
      <inkml:brushProperty name="color" value="#E71224"/>
    </inkml:brush>
  </inkml:definitions>
  <inkml:trace contextRef="#ctx0" brushRef="#br0">1 0 24575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7-06T19:42:39.887"/>
    </inkml:context>
    <inkml:brush xml:id="br0">
      <inkml:brushProperty name="width" value="0.05" units="cm"/>
      <inkml:brushProperty name="height" value="0.05" units="cm"/>
      <inkml:brushProperty name="color" value="#E71224"/>
    </inkml:brush>
  </inkml:definitions>
  <inkml:trace contextRef="#ctx0" brushRef="#br0">1 1 24575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0C1954-B190-8A48-B726-6C8D1730B606}" type="datetimeFigureOut">
              <a:rPr lang="en-VE" smtClean="0"/>
              <a:t>10/17/2023</a:t>
            </a:fld>
            <a:endParaRPr lang="en-V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B18DE4-D3C1-9A47-8022-E43917FD018D}" type="slidenum">
              <a:rPr lang="en-VE" smtClean="0"/>
              <a:t>‹#›</a:t>
            </a:fld>
            <a:endParaRPr lang="en-VE"/>
          </a:p>
        </p:txBody>
      </p:sp>
    </p:spTree>
    <p:extLst>
      <p:ext uri="{BB962C8B-B14F-4D97-AF65-F5344CB8AC3E}">
        <p14:creationId xmlns:p14="http://schemas.microsoft.com/office/powerpoint/2010/main" val="95744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When rounded up - Actual preservation provides more than 20% and less than 25% and 30%</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When rounded down - Actual preservation provides more than 20% and 25%  but less than 30%</a:t>
            </a:r>
          </a:p>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6</a:t>
            </a:fld>
            <a:endParaRPr lang="en-VE"/>
          </a:p>
        </p:txBody>
      </p:sp>
    </p:spTree>
    <p:extLst>
      <p:ext uri="{BB962C8B-B14F-4D97-AF65-F5344CB8AC3E}">
        <p14:creationId xmlns:p14="http://schemas.microsoft.com/office/powerpoint/2010/main" val="708756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not affect % of priority trees since they are all 20” or greater</a:t>
            </a:r>
          </a:p>
          <a:p>
            <a:endParaRPr lang="en-US" dirty="0"/>
          </a:p>
          <a:p>
            <a:r>
              <a:rPr lang="en-US" dirty="0"/>
              <a:t>More trees with 6” measure</a:t>
            </a:r>
          </a:p>
        </p:txBody>
      </p:sp>
      <p:sp>
        <p:nvSpPr>
          <p:cNvPr id="4" name="Slide Number Placeholder 3"/>
          <p:cNvSpPr>
            <a:spLocks noGrp="1"/>
          </p:cNvSpPr>
          <p:nvPr>
            <p:ph type="sldNum" sz="quarter" idx="5"/>
          </p:nvPr>
        </p:nvSpPr>
        <p:spPr/>
        <p:txBody>
          <a:bodyPr/>
          <a:lstStyle/>
          <a:p>
            <a:fld id="{D5B18DE4-D3C1-9A47-8022-E43917FD018D}" type="slidenum">
              <a:rPr lang="en-VE" smtClean="0"/>
              <a:t>24</a:t>
            </a:fld>
            <a:endParaRPr lang="en-VE"/>
          </a:p>
        </p:txBody>
      </p:sp>
    </p:spTree>
    <p:extLst>
      <p:ext uri="{BB962C8B-B14F-4D97-AF65-F5344CB8AC3E}">
        <p14:creationId xmlns:p14="http://schemas.microsoft.com/office/powerpoint/2010/main" val="2826708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25</a:t>
            </a:fld>
            <a:endParaRPr lang="en-VE"/>
          </a:p>
        </p:txBody>
      </p:sp>
    </p:spTree>
    <p:extLst>
      <p:ext uri="{BB962C8B-B14F-4D97-AF65-F5344CB8AC3E}">
        <p14:creationId xmlns:p14="http://schemas.microsoft.com/office/powerpoint/2010/main" val="3856747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When rounded up - Actual preservation provides more than 20% but less than 25% and 30%</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When rounded down - Actual preservation provides more than 20% but less than 25%  and 30%</a:t>
            </a:r>
          </a:p>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7</a:t>
            </a:fld>
            <a:endParaRPr lang="en-VE"/>
          </a:p>
        </p:txBody>
      </p:sp>
    </p:spTree>
    <p:extLst>
      <p:ext uri="{BB962C8B-B14F-4D97-AF65-F5344CB8AC3E}">
        <p14:creationId xmlns:p14="http://schemas.microsoft.com/office/powerpoint/2010/main" val="3690842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6” and 10”</a:t>
            </a:r>
          </a:p>
          <a:p>
            <a:r>
              <a:rPr lang="en-US" dirty="0"/>
              <a:t>Make 25%</a:t>
            </a:r>
          </a:p>
        </p:txBody>
      </p:sp>
      <p:sp>
        <p:nvSpPr>
          <p:cNvPr id="4" name="Slide Number Placeholder 3"/>
          <p:cNvSpPr>
            <a:spLocks noGrp="1"/>
          </p:cNvSpPr>
          <p:nvPr>
            <p:ph type="sldNum" sz="quarter" idx="5"/>
          </p:nvPr>
        </p:nvSpPr>
        <p:spPr/>
        <p:txBody>
          <a:bodyPr/>
          <a:lstStyle/>
          <a:p>
            <a:fld id="{D5B18DE4-D3C1-9A47-8022-E43917FD018D}" type="slidenum">
              <a:rPr lang="en-VE" smtClean="0"/>
              <a:t>13</a:t>
            </a:fld>
            <a:endParaRPr lang="en-VE"/>
          </a:p>
        </p:txBody>
      </p:sp>
    </p:spTree>
    <p:extLst>
      <p:ext uri="{BB962C8B-B14F-4D97-AF65-F5344CB8AC3E}">
        <p14:creationId xmlns:p14="http://schemas.microsoft.com/office/powerpoint/2010/main" val="642878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6” and 10”</a:t>
            </a:r>
          </a:p>
        </p:txBody>
      </p:sp>
      <p:sp>
        <p:nvSpPr>
          <p:cNvPr id="4" name="Slide Number Placeholder 3"/>
          <p:cNvSpPr>
            <a:spLocks noGrp="1"/>
          </p:cNvSpPr>
          <p:nvPr>
            <p:ph type="sldNum" sz="quarter" idx="5"/>
          </p:nvPr>
        </p:nvSpPr>
        <p:spPr/>
        <p:txBody>
          <a:bodyPr/>
          <a:lstStyle/>
          <a:p>
            <a:fld id="{D5B18DE4-D3C1-9A47-8022-E43917FD018D}" type="slidenum">
              <a:rPr lang="en-VE" smtClean="0"/>
              <a:t>15</a:t>
            </a:fld>
            <a:endParaRPr lang="en-VE"/>
          </a:p>
        </p:txBody>
      </p:sp>
    </p:spTree>
    <p:extLst>
      <p:ext uri="{BB962C8B-B14F-4D97-AF65-F5344CB8AC3E}">
        <p14:creationId xmlns:p14="http://schemas.microsoft.com/office/powerpoint/2010/main" val="2828062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option #3 be DBH instead of caliper</a:t>
            </a:r>
          </a:p>
        </p:txBody>
      </p:sp>
      <p:sp>
        <p:nvSpPr>
          <p:cNvPr id="4" name="Slide Number Placeholder 3"/>
          <p:cNvSpPr>
            <a:spLocks noGrp="1"/>
          </p:cNvSpPr>
          <p:nvPr>
            <p:ph type="sldNum" sz="quarter" idx="5"/>
          </p:nvPr>
        </p:nvSpPr>
        <p:spPr/>
        <p:txBody>
          <a:bodyPr/>
          <a:lstStyle/>
          <a:p>
            <a:fld id="{D5B18DE4-D3C1-9A47-8022-E43917FD018D}" type="slidenum">
              <a:rPr lang="en-VE" smtClean="0"/>
              <a:t>19</a:t>
            </a:fld>
            <a:endParaRPr lang="en-VE"/>
          </a:p>
        </p:txBody>
      </p:sp>
    </p:spTree>
    <p:extLst>
      <p:ext uri="{BB962C8B-B14F-4D97-AF65-F5344CB8AC3E}">
        <p14:creationId xmlns:p14="http://schemas.microsoft.com/office/powerpoint/2010/main" val="3056443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option #3 be DBH instead of caliper</a:t>
            </a:r>
          </a:p>
        </p:txBody>
      </p:sp>
      <p:sp>
        <p:nvSpPr>
          <p:cNvPr id="4" name="Slide Number Placeholder 3"/>
          <p:cNvSpPr>
            <a:spLocks noGrp="1"/>
          </p:cNvSpPr>
          <p:nvPr>
            <p:ph type="sldNum" sz="quarter" idx="5"/>
          </p:nvPr>
        </p:nvSpPr>
        <p:spPr/>
        <p:txBody>
          <a:bodyPr/>
          <a:lstStyle/>
          <a:p>
            <a:fld id="{D5B18DE4-D3C1-9A47-8022-E43917FD018D}" type="slidenum">
              <a:rPr lang="en-VE" smtClean="0"/>
              <a:t>20</a:t>
            </a:fld>
            <a:endParaRPr lang="en-VE"/>
          </a:p>
        </p:txBody>
      </p:sp>
    </p:spTree>
    <p:extLst>
      <p:ext uri="{BB962C8B-B14F-4D97-AF65-F5344CB8AC3E}">
        <p14:creationId xmlns:p14="http://schemas.microsoft.com/office/powerpoint/2010/main" val="3056443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21</a:t>
            </a:fld>
            <a:endParaRPr lang="en-VE"/>
          </a:p>
        </p:txBody>
      </p:sp>
    </p:spTree>
    <p:extLst>
      <p:ext uri="{BB962C8B-B14F-4D97-AF65-F5344CB8AC3E}">
        <p14:creationId xmlns:p14="http://schemas.microsoft.com/office/powerpoint/2010/main" val="3583441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22</a:t>
            </a:fld>
            <a:endParaRPr lang="en-VE"/>
          </a:p>
        </p:txBody>
      </p:sp>
    </p:spTree>
    <p:extLst>
      <p:ext uri="{BB962C8B-B14F-4D97-AF65-F5344CB8AC3E}">
        <p14:creationId xmlns:p14="http://schemas.microsoft.com/office/powerpoint/2010/main" val="3135058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6” and 10”</a:t>
            </a:r>
          </a:p>
        </p:txBody>
      </p:sp>
      <p:sp>
        <p:nvSpPr>
          <p:cNvPr id="4" name="Slide Number Placeholder 3"/>
          <p:cNvSpPr>
            <a:spLocks noGrp="1"/>
          </p:cNvSpPr>
          <p:nvPr>
            <p:ph type="sldNum" sz="quarter" idx="5"/>
          </p:nvPr>
        </p:nvSpPr>
        <p:spPr/>
        <p:txBody>
          <a:bodyPr/>
          <a:lstStyle/>
          <a:p>
            <a:fld id="{D5B18DE4-D3C1-9A47-8022-E43917FD018D}" type="slidenum">
              <a:rPr lang="en-VE" smtClean="0"/>
              <a:t>23</a:t>
            </a:fld>
            <a:endParaRPr lang="en-VE"/>
          </a:p>
        </p:txBody>
      </p:sp>
    </p:spTree>
    <p:extLst>
      <p:ext uri="{BB962C8B-B14F-4D97-AF65-F5344CB8AC3E}">
        <p14:creationId xmlns:p14="http://schemas.microsoft.com/office/powerpoint/2010/main" val="583983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E5591-3CD0-7A49-AD04-9BE7752353D0}"/>
              </a:ext>
            </a:extLst>
          </p:cNvPr>
          <p:cNvSpPr>
            <a:spLocks noGrp="1"/>
          </p:cNvSpPr>
          <p:nvPr>
            <p:ph type="ctrTitle" hasCustomPrompt="1"/>
          </p:nvPr>
        </p:nvSpPr>
        <p:spPr>
          <a:xfrm>
            <a:off x="887505" y="2534032"/>
            <a:ext cx="9144000" cy="1074542"/>
          </a:xfrm>
        </p:spPr>
        <p:txBody>
          <a:bodyPr anchor="b"/>
          <a:lstStyle>
            <a:lvl1pPr algn="l">
              <a:defRPr sz="5000" b="1" i="0">
                <a:latin typeface="Arial" panose="020B0604020202020204" pitchFamily="34" charset="0"/>
                <a:cs typeface="Arial" panose="020B0604020202020204" pitchFamily="34" charset="0"/>
              </a:defRPr>
            </a:lvl1pPr>
          </a:lstStyle>
          <a:p>
            <a:r>
              <a:rPr lang="en-US"/>
              <a:t>Add Title</a:t>
            </a:r>
            <a:endParaRPr lang="en-VE"/>
          </a:p>
        </p:txBody>
      </p:sp>
      <p:sp>
        <p:nvSpPr>
          <p:cNvPr id="3" name="Subtitle 2">
            <a:extLst>
              <a:ext uri="{FF2B5EF4-FFF2-40B4-BE49-F238E27FC236}">
                <a16:creationId xmlns:a16="http://schemas.microsoft.com/office/drawing/2014/main" id="{A997C970-D7A4-E444-B068-3C8DB778BCAB}"/>
              </a:ext>
            </a:extLst>
          </p:cNvPr>
          <p:cNvSpPr>
            <a:spLocks noGrp="1"/>
          </p:cNvSpPr>
          <p:nvPr>
            <p:ph type="subTitle" idx="1" hasCustomPrompt="1"/>
          </p:nvPr>
        </p:nvSpPr>
        <p:spPr>
          <a:xfrm>
            <a:off x="887505" y="3700649"/>
            <a:ext cx="9144000" cy="718950"/>
          </a:xfrm>
        </p:spPr>
        <p:txBody>
          <a:bodyPr/>
          <a:lstStyle>
            <a:lvl1pPr marL="0" indent="0" algn="l">
              <a:buNone/>
              <a:defRPr sz="2400" b="1"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Add Presenter Name</a:t>
            </a:r>
            <a:endParaRPr lang="en-VE"/>
          </a:p>
        </p:txBody>
      </p:sp>
      <p:pic>
        <p:nvPicPr>
          <p:cNvPr id="5" name="Picture 4" descr="City of Bend logo.">
            <a:extLst>
              <a:ext uri="{FF2B5EF4-FFF2-40B4-BE49-F238E27FC236}">
                <a16:creationId xmlns:a16="http://schemas.microsoft.com/office/drawing/2014/main" id="{A965FAFB-CDDC-E045-8742-977503756E1B}"/>
              </a:ext>
            </a:extLst>
          </p:cNvPr>
          <p:cNvPicPr>
            <a:picLocks noChangeAspect="1"/>
          </p:cNvPicPr>
          <p:nvPr userDrawn="1"/>
        </p:nvPicPr>
        <p:blipFill>
          <a:blip r:embed="rId2"/>
          <a:stretch>
            <a:fillRect/>
          </a:stretch>
        </p:blipFill>
        <p:spPr>
          <a:xfrm>
            <a:off x="-321514" y="-519222"/>
            <a:ext cx="2782556" cy="2782556"/>
          </a:xfrm>
          <a:prstGeom prst="rect">
            <a:avLst/>
          </a:prstGeom>
        </p:spPr>
      </p:pic>
      <p:sp>
        <p:nvSpPr>
          <p:cNvPr id="7" name="Text Placeholder 6">
            <a:extLst>
              <a:ext uri="{FF2B5EF4-FFF2-40B4-BE49-F238E27FC236}">
                <a16:creationId xmlns:a16="http://schemas.microsoft.com/office/drawing/2014/main" id="{4BD48BE4-A4C6-415F-9BBC-7E2E3CEF7C69}"/>
              </a:ext>
            </a:extLst>
          </p:cNvPr>
          <p:cNvSpPr>
            <a:spLocks noGrp="1"/>
          </p:cNvSpPr>
          <p:nvPr>
            <p:ph type="body" sz="quarter" idx="10" hasCustomPrompt="1"/>
          </p:nvPr>
        </p:nvSpPr>
        <p:spPr>
          <a:xfrm>
            <a:off x="887413" y="4713288"/>
            <a:ext cx="4614862" cy="647700"/>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Add Presentation Date</a:t>
            </a:r>
          </a:p>
        </p:txBody>
      </p:sp>
    </p:spTree>
    <p:extLst>
      <p:ext uri="{BB962C8B-B14F-4D97-AF65-F5344CB8AC3E}">
        <p14:creationId xmlns:p14="http://schemas.microsoft.com/office/powerpoint/2010/main" val="201770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terials in Alternate Format Reques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CAA3028-A474-4E41-B871-23F09796D448}"/>
              </a:ext>
            </a:extLst>
          </p:cNvPr>
          <p:cNvSpPr txBox="1">
            <a:spLocks/>
          </p:cNvSpPr>
          <p:nvPr userDrawn="1"/>
        </p:nvSpPr>
        <p:spPr>
          <a:xfrm>
            <a:off x="831850" y="491263"/>
            <a:ext cx="10515600" cy="591673"/>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sz="3500" b="1" i="0" kern="1200">
                <a:solidFill>
                  <a:schemeClr val="tx1"/>
                </a:solidFill>
                <a:latin typeface="Arial" panose="020B0604020202020204" pitchFamily="34" charset="0"/>
                <a:ea typeface="+mj-ea"/>
                <a:cs typeface="Arial" panose="020B0604020202020204" pitchFamily="34" charset="0"/>
              </a:defRPr>
            </a:lvl1pPr>
          </a:lstStyle>
          <a:p>
            <a:r>
              <a:rPr lang="en-US" sz="3200" b="1" i="0" kern="1200" dirty="0">
                <a:solidFill>
                  <a:schemeClr val="tx1"/>
                </a:solidFill>
                <a:effectLst/>
                <a:latin typeface="Arial" panose="020B0604020202020204" pitchFamily="34" charset="0"/>
                <a:ea typeface="+mj-ea"/>
                <a:cs typeface="Arial" panose="020B0604020202020204" pitchFamily="34" charset="0"/>
              </a:rPr>
              <a:t>Accommodation Information for People with Disabilities</a:t>
            </a:r>
          </a:p>
        </p:txBody>
      </p:sp>
      <p:pic>
        <p:nvPicPr>
          <p:cNvPr id="1025" name="image10.png" descr="ISA Wheelchair icon.">
            <a:extLst>
              <a:ext uri="{FF2B5EF4-FFF2-40B4-BE49-F238E27FC236}">
                <a16:creationId xmlns:a16="http://schemas.microsoft.com/office/drawing/2014/main" id="{360BB738-557D-E243-8A8C-FEE37D7365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923" b="1923"/>
          <a:stretch>
            <a:fillRect/>
          </a:stretch>
        </p:blipFill>
        <p:spPr bwMode="auto">
          <a:xfrm>
            <a:off x="961220" y="2868612"/>
            <a:ext cx="1165226" cy="11207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753D9D1-CFBC-0B42-B5B8-5D34BDD25381}"/>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1054207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D8B4DF-2D95-177A-6F12-CD486C8C94BD}"/>
              </a:ext>
            </a:extLst>
          </p:cNvPr>
          <p:cNvSpPr>
            <a:spLocks noGrp="1"/>
          </p:cNvSpPr>
          <p:nvPr>
            <p:ph type="dt" sz="half" idx="10"/>
          </p:nvPr>
        </p:nvSpPr>
        <p:spPr/>
        <p:txBody>
          <a:bodyPr/>
          <a:lstStyle/>
          <a:p>
            <a:fld id="{B971B950-2C21-42BC-A02B-BF954749BA6B}" type="datetimeFigureOut">
              <a:rPr lang="en-US" smtClean="0"/>
              <a:t>10/17/2023</a:t>
            </a:fld>
            <a:endParaRPr lang="en-US" dirty="0"/>
          </a:p>
        </p:txBody>
      </p:sp>
      <p:sp>
        <p:nvSpPr>
          <p:cNvPr id="3" name="Footer Placeholder 2">
            <a:extLst>
              <a:ext uri="{FF2B5EF4-FFF2-40B4-BE49-F238E27FC236}">
                <a16:creationId xmlns:a16="http://schemas.microsoft.com/office/drawing/2014/main" id="{F1D4BC84-8AA7-0ED0-3136-0A0F66CEE3A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A85429-E40B-F028-FB0D-462FB3731AB0}"/>
              </a:ext>
            </a:extLst>
          </p:cNvPr>
          <p:cNvSpPr>
            <a:spLocks noGrp="1"/>
          </p:cNvSpPr>
          <p:nvPr>
            <p:ph type="sldNum" sz="quarter" idx="12"/>
          </p:nvPr>
        </p:nvSpPr>
        <p:spPr/>
        <p:txBody>
          <a:bodyPr/>
          <a:lstStyle/>
          <a:p>
            <a:fld id="{0F75654D-8563-4C40-B5E9-7847160F1912}" type="slidenum">
              <a:rPr lang="en-US" smtClean="0"/>
              <a:t>‹#›</a:t>
            </a:fld>
            <a:endParaRPr lang="en-US" dirty="0"/>
          </a:p>
        </p:txBody>
      </p:sp>
    </p:spTree>
    <p:extLst>
      <p:ext uri="{BB962C8B-B14F-4D97-AF65-F5344CB8AC3E}">
        <p14:creationId xmlns:p14="http://schemas.microsoft.com/office/powerpoint/2010/main" val="3202104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_Lake">
    <p:bg>
      <p:bgPr>
        <a:solidFill>
          <a:srgbClr val="2C5D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5" name="Picture 4">
            <a:extLst>
              <a:ext uri="{FF2B5EF4-FFF2-40B4-BE49-F238E27FC236}">
                <a16:creationId xmlns:a16="http://schemas.microsoft.com/office/drawing/2014/main" id="{2F54A158-970F-D14B-B0E6-D0C7E722420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2299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_Juniper">
    <p:bg>
      <p:bgPr>
        <a:solidFill>
          <a:srgbClr val="19696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E43102CE-9BFC-6449-8058-FE562ACF34A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1902009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_Mountain">
    <p:bg>
      <p:bgPr>
        <a:solidFill>
          <a:srgbClr val="7C476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1E6342EC-7D97-6F47-9DDC-66A8C83DCA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230912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_Pine">
    <p:bg>
      <p:bgPr>
        <a:solidFill>
          <a:srgbClr val="496A3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a:t>Add Title</a:t>
            </a:r>
            <a:endParaRPr lang="en-VE"/>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Add Subhead</a:t>
            </a:r>
          </a:p>
        </p:txBody>
      </p:sp>
      <p:pic>
        <p:nvPicPr>
          <p:cNvPr id="6" name="Picture 5">
            <a:extLst>
              <a:ext uri="{FF2B5EF4-FFF2-40B4-BE49-F238E27FC236}">
                <a16:creationId xmlns:a16="http://schemas.microsoft.com/office/drawing/2014/main" id="{F64BD011-A7AC-9B47-9607-BC3CCB52C10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5002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pic>
        <p:nvPicPr>
          <p:cNvPr id="5" name="Picture 4">
            <a:extLst>
              <a:ext uri="{FF2B5EF4-FFF2-40B4-BE49-F238E27FC236}">
                <a16:creationId xmlns:a16="http://schemas.microsoft.com/office/drawing/2014/main" id="{B52604A7-835F-5542-AF13-CDFDFC9C85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271851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sp>
        <p:nvSpPr>
          <p:cNvPr id="6" name="Content Placeholder 2">
            <a:extLst>
              <a:ext uri="{FF2B5EF4-FFF2-40B4-BE49-F238E27FC236}">
                <a16:creationId xmlns:a16="http://schemas.microsoft.com/office/drawing/2014/main" id="{8C21CD76-25D5-594E-ADEB-CB807E589032}"/>
              </a:ext>
            </a:extLst>
          </p:cNvPr>
          <p:cNvSpPr>
            <a:spLocks noGrp="1"/>
          </p:cNvSpPr>
          <p:nvPr>
            <p:ph sz="half" idx="1"/>
          </p:nvPr>
        </p:nvSpPr>
        <p:spPr>
          <a:xfrm>
            <a:off x="838200" y="1233608"/>
            <a:ext cx="1050925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pic>
        <p:nvPicPr>
          <p:cNvPr id="7" name="Picture 6">
            <a:extLst>
              <a:ext uri="{FF2B5EF4-FFF2-40B4-BE49-F238E27FC236}">
                <a16:creationId xmlns:a16="http://schemas.microsoft.com/office/drawing/2014/main" id="{8488EB05-96E1-004A-811C-99412A4626A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5989580"/>
            <a:ext cx="3473679" cy="868420"/>
          </a:xfrm>
          <a:prstGeom prst="rect">
            <a:avLst/>
          </a:prstGeom>
        </p:spPr>
      </p:pic>
    </p:spTree>
    <p:extLst>
      <p:ext uri="{BB962C8B-B14F-4D97-AF65-F5344CB8AC3E}">
        <p14:creationId xmlns:p14="http://schemas.microsoft.com/office/powerpoint/2010/main" val="97414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D87D0-B602-114E-A444-F8DA96642866}"/>
              </a:ext>
            </a:extLst>
          </p:cNvPr>
          <p:cNvSpPr>
            <a:spLocks noGrp="1"/>
          </p:cNvSpPr>
          <p:nvPr>
            <p:ph type="title" hasCustomPrompt="1"/>
          </p:nvPr>
        </p:nvSpPr>
        <p:spPr>
          <a:xfrm>
            <a:off x="839788" y="457200"/>
            <a:ext cx="3932237" cy="1112838"/>
          </a:xfrm>
        </p:spPr>
        <p:txBody>
          <a:bodyPr anchor="b"/>
          <a:lstStyle>
            <a:lvl1pPr>
              <a:defRPr sz="3000"/>
            </a:lvl1pPr>
          </a:lstStyle>
          <a:p>
            <a:r>
              <a:rPr lang="en-US"/>
              <a:t>Add Title</a:t>
            </a:r>
            <a:endParaRPr lang="en-VE"/>
          </a:p>
        </p:txBody>
      </p:sp>
      <p:sp>
        <p:nvSpPr>
          <p:cNvPr id="3" name="Content Placeholder 2">
            <a:extLst>
              <a:ext uri="{FF2B5EF4-FFF2-40B4-BE49-F238E27FC236}">
                <a16:creationId xmlns:a16="http://schemas.microsoft.com/office/drawing/2014/main" id="{ECBDFC80-E65C-D74C-8074-207303D8CEB6}"/>
              </a:ext>
            </a:extLst>
          </p:cNvPr>
          <p:cNvSpPr>
            <a:spLocks noGrp="1"/>
          </p:cNvSpPr>
          <p:nvPr>
            <p:ph idx="1"/>
          </p:nvPr>
        </p:nvSpPr>
        <p:spPr>
          <a:xfrm>
            <a:off x="5183188" y="393193"/>
            <a:ext cx="6172200" cy="5467858"/>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4" name="Text Placeholder 3">
            <a:extLst>
              <a:ext uri="{FF2B5EF4-FFF2-40B4-BE49-F238E27FC236}">
                <a16:creationId xmlns:a16="http://schemas.microsoft.com/office/drawing/2014/main" id="{5EDD7A09-E74F-D346-A311-2AAE4E50ABAC}"/>
              </a:ext>
            </a:extLst>
          </p:cNvPr>
          <p:cNvSpPr>
            <a:spLocks noGrp="1"/>
          </p:cNvSpPr>
          <p:nvPr>
            <p:ph type="body" sz="half" idx="2"/>
          </p:nvPr>
        </p:nvSpPr>
        <p:spPr>
          <a:xfrm>
            <a:off x="839788" y="1570038"/>
            <a:ext cx="3932237" cy="4298950"/>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7" name="Picture 6">
            <a:extLst>
              <a:ext uri="{FF2B5EF4-FFF2-40B4-BE49-F238E27FC236}">
                <a16:creationId xmlns:a16="http://schemas.microsoft.com/office/drawing/2014/main" id="{17DFA95E-CAD7-1149-BA4B-CCB6DF3DC66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52532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2">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068B354-1D8B-D84B-84EB-5BB9CF9B0F10}"/>
              </a:ext>
            </a:extLst>
          </p:cNvPr>
          <p:cNvSpPr>
            <a:spLocks noChangeArrowheads="1"/>
          </p:cNvSpPr>
          <p:nvPr userDrawn="1"/>
        </p:nvSpPr>
        <p:spPr bwMode="auto">
          <a:xfrm>
            <a:off x="813816" y="342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VE"/>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a:t>Add Title</a:t>
            </a:r>
            <a:endParaRPr lang="en-VE"/>
          </a:p>
        </p:txBody>
      </p:sp>
      <p:sp>
        <p:nvSpPr>
          <p:cNvPr id="12" name="Text Placeholder 3">
            <a:extLst>
              <a:ext uri="{FF2B5EF4-FFF2-40B4-BE49-F238E27FC236}">
                <a16:creationId xmlns:a16="http://schemas.microsoft.com/office/drawing/2014/main" id="{5CFB0686-C626-E548-80D4-E39FC23F470D}"/>
              </a:ext>
            </a:extLst>
          </p:cNvPr>
          <p:cNvSpPr>
            <a:spLocks noGrp="1"/>
          </p:cNvSpPr>
          <p:nvPr>
            <p:ph type="body" sz="half" idx="2"/>
          </p:nvPr>
        </p:nvSpPr>
        <p:spPr>
          <a:xfrm>
            <a:off x="7415213" y="1234459"/>
            <a:ext cx="3932237" cy="4389082"/>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813815" y="1234458"/>
            <a:ext cx="6417301"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pic>
        <p:nvPicPr>
          <p:cNvPr id="10" name="Picture 9">
            <a:extLst>
              <a:ext uri="{FF2B5EF4-FFF2-40B4-BE49-F238E27FC236}">
                <a16:creationId xmlns:a16="http://schemas.microsoft.com/office/drawing/2014/main" id="{4FC9E1D7-3928-844F-A018-CA9A7F3A310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77064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E9E81-4F3D-E044-B745-2E9D43C9E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E"/>
          </a:p>
        </p:txBody>
      </p:sp>
      <p:sp>
        <p:nvSpPr>
          <p:cNvPr id="3" name="Text Placeholder 2">
            <a:extLst>
              <a:ext uri="{FF2B5EF4-FFF2-40B4-BE49-F238E27FC236}">
                <a16:creationId xmlns:a16="http://schemas.microsoft.com/office/drawing/2014/main" id="{0BD0F2F3-C089-C54E-9F4F-4BB94AB92482}"/>
              </a:ext>
            </a:extLst>
          </p:cNvPr>
          <p:cNvSpPr>
            <a:spLocks noGrp="1"/>
          </p:cNvSpPr>
          <p:nvPr>
            <p:ph type="body" idx="1"/>
          </p:nvPr>
        </p:nvSpPr>
        <p:spPr>
          <a:xfrm>
            <a:off x="838200" y="1825625"/>
            <a:ext cx="10515600" cy="4163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Tree>
    <p:extLst>
      <p:ext uri="{BB962C8B-B14F-4D97-AF65-F5344CB8AC3E}">
        <p14:creationId xmlns:p14="http://schemas.microsoft.com/office/powerpoint/2010/main" val="135359680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8" r:id="rId3"/>
    <p:sldLayoutId id="2147483659" r:id="rId4"/>
    <p:sldLayoutId id="2147483660" r:id="rId5"/>
    <p:sldLayoutId id="2147483652" r:id="rId6"/>
    <p:sldLayoutId id="2147483661" r:id="rId7"/>
    <p:sldLayoutId id="2147483656" r:id="rId8"/>
    <p:sldLayoutId id="2147483654" r:id="rId9"/>
    <p:sldLayoutId id="2147483662" r:id="rId10"/>
    <p:sldLayoutId id="2147483663" r:id="rId11"/>
  </p:sldLayoutIdLst>
  <p:hf sldNum="0" hdr="0" ftr="0"/>
  <p:txStyles>
    <p:titleStyle>
      <a:lvl1pPr algn="l" defTabSz="914400" rtl="0" eaLnBrk="1" latinLnBrk="0" hangingPunct="1">
        <a:lnSpc>
          <a:spcPct val="90000"/>
        </a:lnSpc>
        <a:spcBef>
          <a:spcPct val="0"/>
        </a:spcBef>
        <a:buNone/>
        <a:defRPr sz="5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customXml" Target="../ink/ink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3E3A9-20B0-4D28-A229-33148C2D7BE3}"/>
              </a:ext>
            </a:extLst>
          </p:cNvPr>
          <p:cNvSpPr>
            <a:spLocks noGrp="1"/>
          </p:cNvSpPr>
          <p:nvPr>
            <p:ph type="ctrTitle"/>
          </p:nvPr>
        </p:nvSpPr>
        <p:spPr/>
        <p:txBody>
          <a:bodyPr/>
          <a:lstStyle/>
          <a:p>
            <a:r>
              <a:rPr lang="en-US" dirty="0"/>
              <a:t>TRUAC Meeting #7</a:t>
            </a:r>
          </a:p>
        </p:txBody>
      </p:sp>
      <p:sp>
        <p:nvSpPr>
          <p:cNvPr id="3" name="Subtitle 2">
            <a:extLst>
              <a:ext uri="{FF2B5EF4-FFF2-40B4-BE49-F238E27FC236}">
                <a16:creationId xmlns:a16="http://schemas.microsoft.com/office/drawing/2014/main" id="{EADEC079-40D0-4D24-B7D1-FBFA8F586B4D}"/>
              </a:ext>
            </a:extLst>
          </p:cNvPr>
          <p:cNvSpPr>
            <a:spLocks noGrp="1"/>
          </p:cNvSpPr>
          <p:nvPr>
            <p:ph type="subTitle" idx="1"/>
          </p:nvPr>
        </p:nvSpPr>
        <p:spPr/>
        <p:txBody>
          <a:bodyPr>
            <a:normAutofit fontScale="92500" lnSpcReduction="20000"/>
          </a:bodyPr>
          <a:lstStyle/>
          <a:p>
            <a:r>
              <a:rPr lang="en-US" dirty="0">
                <a:latin typeface="+mn-lt"/>
              </a:rPr>
              <a:t>Renee Brooke, Planning Manager </a:t>
            </a:r>
          </a:p>
          <a:p>
            <a:r>
              <a:rPr lang="en-US" dirty="0">
                <a:latin typeface="+mn-lt"/>
              </a:rPr>
              <a:t>Pauline Hardie, Senior Planner</a:t>
            </a:r>
          </a:p>
          <a:p>
            <a:endParaRPr lang="en-US" dirty="0"/>
          </a:p>
        </p:txBody>
      </p:sp>
      <p:sp>
        <p:nvSpPr>
          <p:cNvPr id="4" name="Text Placeholder 3">
            <a:extLst>
              <a:ext uri="{FF2B5EF4-FFF2-40B4-BE49-F238E27FC236}">
                <a16:creationId xmlns:a16="http://schemas.microsoft.com/office/drawing/2014/main" id="{AECF0E2E-028B-48B4-9506-C629B33D01FC}"/>
              </a:ext>
            </a:extLst>
          </p:cNvPr>
          <p:cNvSpPr>
            <a:spLocks noGrp="1"/>
          </p:cNvSpPr>
          <p:nvPr>
            <p:ph type="body" sz="quarter" idx="10"/>
          </p:nvPr>
        </p:nvSpPr>
        <p:spPr/>
        <p:txBody>
          <a:bodyPr>
            <a:normAutofit/>
          </a:bodyPr>
          <a:lstStyle/>
          <a:p>
            <a:r>
              <a:rPr lang="en-US" sz="2000" dirty="0"/>
              <a:t>October 18, 2023</a:t>
            </a:r>
          </a:p>
        </p:txBody>
      </p:sp>
    </p:spTree>
    <p:extLst>
      <p:ext uri="{BB962C8B-B14F-4D97-AF65-F5344CB8AC3E}">
        <p14:creationId xmlns:p14="http://schemas.microsoft.com/office/powerpoint/2010/main" val="3854000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F39CC-92C7-4CF0-B3E3-9E3454E54D0E}"/>
              </a:ext>
            </a:extLst>
          </p:cNvPr>
          <p:cNvSpPr>
            <a:spLocks noGrp="1"/>
          </p:cNvSpPr>
          <p:nvPr>
            <p:ph type="title"/>
          </p:nvPr>
        </p:nvSpPr>
        <p:spPr/>
        <p:txBody>
          <a:bodyPr/>
          <a:lstStyle/>
          <a:p>
            <a:r>
              <a:rPr lang="en-US" dirty="0"/>
              <a:t>Fee in Lieu Mitigation</a:t>
            </a:r>
          </a:p>
        </p:txBody>
      </p:sp>
    </p:spTree>
    <p:extLst>
      <p:ext uri="{BB962C8B-B14F-4D97-AF65-F5344CB8AC3E}">
        <p14:creationId xmlns:p14="http://schemas.microsoft.com/office/powerpoint/2010/main" val="1765156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9F57-2BB8-6D6C-29CD-9461F83EBAD9}"/>
              </a:ext>
            </a:extLst>
          </p:cNvPr>
          <p:cNvSpPr>
            <a:spLocks noGrp="1"/>
          </p:cNvSpPr>
          <p:nvPr>
            <p:ph type="title"/>
          </p:nvPr>
        </p:nvSpPr>
        <p:spPr/>
        <p:txBody>
          <a:bodyPr anchor="b">
            <a:normAutofit/>
          </a:bodyPr>
          <a:lstStyle/>
          <a:p>
            <a:r>
              <a:rPr lang="en-US" dirty="0"/>
              <a:t>Fee In-Lieu of Tree Preservation Fund Options </a:t>
            </a:r>
          </a:p>
        </p:txBody>
      </p:sp>
      <p:sp>
        <p:nvSpPr>
          <p:cNvPr id="3" name="Content Placeholder 2">
            <a:extLst>
              <a:ext uri="{FF2B5EF4-FFF2-40B4-BE49-F238E27FC236}">
                <a16:creationId xmlns:a16="http://schemas.microsoft.com/office/drawing/2014/main" id="{6DEEC9AA-137D-8C3F-B664-29E541424893}"/>
              </a:ext>
            </a:extLst>
          </p:cNvPr>
          <p:cNvSpPr>
            <a:spLocks noGrp="1"/>
          </p:cNvSpPr>
          <p:nvPr>
            <p:ph sz="half" idx="1"/>
          </p:nvPr>
        </p:nvSpPr>
        <p:spPr/>
        <p:txBody>
          <a:bodyPr>
            <a:noAutofit/>
          </a:bodyPr>
          <a:lstStyle/>
          <a:p>
            <a:pPr marL="342900" marR="0" lvl="0" indent="-342900">
              <a:spcAft>
                <a:spcPts val="300"/>
              </a:spcAft>
              <a:buFont typeface="Arial" panose="020B0604020202020204" pitchFamily="34" charset="0"/>
              <a:buChar char="•"/>
              <a:tabLst>
                <a:tab pos="457200" algn="l"/>
              </a:tabLst>
            </a:pPr>
            <a:r>
              <a:rPr lang="en-US" sz="2000" dirty="0">
                <a:effectLst/>
              </a:rPr>
              <a:t>The amount of the fee will be multiplied by the number of trees necessary to satisfy the tree replacement requirements</a:t>
            </a:r>
          </a:p>
          <a:p>
            <a:pPr marL="342900" marR="0" lvl="0" indent="-342900">
              <a:spcAft>
                <a:spcPts val="300"/>
              </a:spcAft>
              <a:buFont typeface="Arial" panose="020B0604020202020204" pitchFamily="34" charset="0"/>
              <a:buChar char="•"/>
              <a:tabLst>
                <a:tab pos="457200" algn="l"/>
              </a:tabLst>
            </a:pPr>
            <a:r>
              <a:rPr lang="en-US" sz="2000" dirty="0"/>
              <a:t>Potential uses for the collected fees:</a:t>
            </a:r>
            <a:endParaRPr lang="en-US" sz="2000" dirty="0">
              <a:effectLst/>
            </a:endParaRPr>
          </a:p>
          <a:p>
            <a:pPr marL="685800" lvl="1" indent="-228600">
              <a:spcAft>
                <a:spcPts val="300"/>
              </a:spcAft>
              <a:buFont typeface="Wingdings" panose="05000000000000000000" pitchFamily="2" charset="2"/>
              <a:buChar char="Ø"/>
              <a:tabLst>
                <a:tab pos="685800" algn="l"/>
              </a:tabLst>
            </a:pPr>
            <a:r>
              <a:rPr lang="en-US" sz="2000" dirty="0">
                <a:effectLst/>
              </a:rPr>
              <a:t>Purchasing, planting and maintaining trees, including irrigation, throughout the city. </a:t>
            </a:r>
          </a:p>
          <a:p>
            <a:pPr marL="685800" lvl="1" indent="-228600">
              <a:spcAft>
                <a:spcPts val="300"/>
              </a:spcAft>
              <a:buFont typeface="Wingdings" panose="05000000000000000000" pitchFamily="2" charset="2"/>
              <a:buChar char="Ø"/>
              <a:tabLst>
                <a:tab pos="685800" algn="l"/>
              </a:tabLst>
            </a:pPr>
            <a:r>
              <a:rPr lang="en-US" sz="2000" dirty="0">
                <a:effectLst/>
              </a:rPr>
              <a:t>Plant trees along streets with limited tree canopy.</a:t>
            </a:r>
          </a:p>
          <a:p>
            <a:pPr marL="685800" lvl="1" indent="-228600">
              <a:spcAft>
                <a:spcPts val="300"/>
              </a:spcAft>
              <a:buFont typeface="Wingdings" panose="05000000000000000000" pitchFamily="2" charset="2"/>
              <a:buChar char="Ø"/>
              <a:tabLst>
                <a:tab pos="685800" algn="l"/>
              </a:tabLst>
            </a:pPr>
            <a:r>
              <a:rPr lang="en-US" sz="2000" dirty="0">
                <a:effectLst/>
              </a:rPr>
              <a:t>Plant trees in tree-deficient neighborhoods.</a:t>
            </a:r>
          </a:p>
          <a:p>
            <a:pPr marL="685800" lvl="1" indent="-228600">
              <a:spcAft>
                <a:spcPts val="300"/>
              </a:spcAft>
              <a:buFont typeface="Wingdings" panose="05000000000000000000" pitchFamily="2" charset="2"/>
              <a:buChar char="Ø"/>
              <a:tabLst>
                <a:tab pos="685800" algn="l"/>
              </a:tabLst>
            </a:pPr>
            <a:r>
              <a:rPr lang="en-US" sz="2000" dirty="0">
                <a:effectLst/>
              </a:rPr>
              <a:t>Plant trees in City-owned parks, opens spaces and rights-of-ways.</a:t>
            </a:r>
          </a:p>
          <a:p>
            <a:pPr marL="685800" lvl="1" indent="-228600">
              <a:spcAft>
                <a:spcPts val="300"/>
              </a:spcAft>
              <a:buFont typeface="Wingdings" panose="05000000000000000000" pitchFamily="2" charset="2"/>
              <a:buChar char="Ø"/>
              <a:tabLst>
                <a:tab pos="685800" algn="l"/>
              </a:tabLst>
            </a:pPr>
            <a:r>
              <a:rPr lang="en-US" sz="2000" dirty="0">
                <a:solidFill>
                  <a:srgbClr val="222222"/>
                </a:solidFill>
              </a:rPr>
              <a:t>T</a:t>
            </a:r>
            <a:r>
              <a:rPr lang="en-US" sz="2000" b="0" i="0" dirty="0">
                <a:solidFill>
                  <a:srgbClr val="222222"/>
                </a:solidFill>
                <a:effectLst/>
              </a:rPr>
              <a:t>ree inventory technology</a:t>
            </a:r>
          </a:p>
          <a:p>
            <a:pPr marL="685800" lvl="1" indent="-228600">
              <a:spcAft>
                <a:spcPts val="300"/>
              </a:spcAft>
              <a:buFont typeface="Wingdings" panose="05000000000000000000" pitchFamily="2" charset="2"/>
              <a:buChar char="Ø"/>
              <a:tabLst>
                <a:tab pos="685800" algn="l"/>
              </a:tabLst>
            </a:pPr>
            <a:r>
              <a:rPr lang="en-US" sz="2000" dirty="0">
                <a:solidFill>
                  <a:srgbClr val="222222"/>
                </a:solidFill>
              </a:rPr>
              <a:t>Offset costs to meet tree planting requirements in affordable housing projects </a:t>
            </a:r>
            <a:endParaRPr lang="en-US" sz="2000" b="0" i="0" dirty="0">
              <a:solidFill>
                <a:srgbClr val="222222"/>
              </a:solidFill>
              <a:effectLst/>
            </a:endParaRPr>
          </a:p>
          <a:p>
            <a:pPr marL="342900" indent="-342900">
              <a:buFont typeface="Arial" panose="020B0604020202020204" pitchFamily="34" charset="0"/>
              <a:buChar char="•"/>
              <a:tabLst>
                <a:tab pos="457200" algn="l"/>
              </a:tabLst>
            </a:pPr>
            <a:r>
              <a:rPr lang="en-US" sz="2000" dirty="0">
                <a:effectLst/>
              </a:rPr>
              <a:t>Other ideas?</a:t>
            </a:r>
          </a:p>
        </p:txBody>
      </p:sp>
    </p:spTree>
    <p:extLst>
      <p:ext uri="{BB962C8B-B14F-4D97-AF65-F5344CB8AC3E}">
        <p14:creationId xmlns:p14="http://schemas.microsoft.com/office/powerpoint/2010/main" val="1157228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F39CC-92C7-4CF0-B3E3-9E3454E54D0E}"/>
              </a:ext>
            </a:extLst>
          </p:cNvPr>
          <p:cNvSpPr>
            <a:spLocks noGrp="1"/>
          </p:cNvSpPr>
          <p:nvPr>
            <p:ph type="title"/>
          </p:nvPr>
        </p:nvSpPr>
        <p:spPr/>
        <p:txBody>
          <a:bodyPr>
            <a:normAutofit fontScale="90000"/>
          </a:bodyPr>
          <a:lstStyle/>
          <a:p>
            <a:pPr marR="0" lvl="0">
              <a:spcBef>
                <a:spcPts val="0"/>
              </a:spcBef>
              <a:spcAft>
                <a:spcPts val="1200"/>
              </a:spcAft>
              <a:tabLst>
                <a:tab pos="457200" algn="l"/>
              </a:tabLst>
            </a:pPr>
            <a:r>
              <a:rPr lang="en-US" sz="5400" b="1" dirty="0">
                <a:effectLst/>
                <a:latin typeface="Arial" panose="020B0604020202020204" pitchFamily="34" charset="0"/>
                <a:ea typeface="Arial" panose="020B0604020202020204" pitchFamily="34" charset="0"/>
              </a:rPr>
              <a:t>Minimum/Maximum Lot Sizes to Consider for Mitigation Options </a:t>
            </a:r>
          </a:p>
        </p:txBody>
      </p:sp>
    </p:spTree>
    <p:extLst>
      <p:ext uri="{BB962C8B-B14F-4D97-AF65-F5344CB8AC3E}">
        <p14:creationId xmlns:p14="http://schemas.microsoft.com/office/powerpoint/2010/main" val="116825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4C49E-4489-E103-45ED-7FFE22BCC7A3}"/>
              </a:ext>
            </a:extLst>
          </p:cNvPr>
          <p:cNvSpPr>
            <a:spLocks noGrp="1"/>
          </p:cNvSpPr>
          <p:nvPr>
            <p:ph type="title"/>
          </p:nvPr>
        </p:nvSpPr>
        <p:spPr/>
        <p:txBody>
          <a:bodyPr>
            <a:normAutofit/>
          </a:bodyPr>
          <a:lstStyle/>
          <a:p>
            <a:r>
              <a:rPr lang="en-US" sz="3600" b="1" dirty="0">
                <a:effectLst/>
                <a:latin typeface="Arial" panose="020B0604020202020204" pitchFamily="34" charset="0"/>
                <a:ea typeface="Arial" panose="020B0604020202020204" pitchFamily="34" charset="0"/>
              </a:rPr>
              <a:t>Min/Max Lot Sizes to Consider for Mitigation </a:t>
            </a:r>
            <a:r>
              <a:rPr lang="en-US" dirty="0"/>
              <a:t>	</a:t>
            </a:r>
          </a:p>
        </p:txBody>
      </p:sp>
      <p:sp>
        <p:nvSpPr>
          <p:cNvPr id="5" name="Content Placeholder 4">
            <a:extLst>
              <a:ext uri="{FF2B5EF4-FFF2-40B4-BE49-F238E27FC236}">
                <a16:creationId xmlns:a16="http://schemas.microsoft.com/office/drawing/2014/main" id="{E48D3038-7677-8131-E782-11BB281C6164}"/>
              </a:ext>
            </a:extLst>
          </p:cNvPr>
          <p:cNvSpPr>
            <a:spLocks noGrp="1"/>
          </p:cNvSpPr>
          <p:nvPr>
            <p:ph sz="half" idx="1"/>
          </p:nvPr>
        </p:nvSpPr>
        <p:spPr/>
        <p:txBody>
          <a:bodyPr>
            <a:normAutofit/>
          </a:bodyPr>
          <a:lstStyle/>
          <a:p>
            <a:pPr marL="342900" marR="0" lvl="0" indent="-342900">
              <a:spcBef>
                <a:spcPts val="0"/>
              </a:spcBef>
              <a:spcAft>
                <a:spcPts val="1200"/>
              </a:spcAft>
              <a:buFont typeface="+mj-lt"/>
              <a:buAutoNum type="arabicPeriod"/>
            </a:pPr>
            <a:r>
              <a:rPr lang="en-US" sz="2000" dirty="0">
                <a:effectLst/>
                <a:latin typeface="Calibri" panose="020F0502020204030204" pitchFamily="34" charset="0"/>
                <a:ea typeface="Calibri" panose="020F0502020204030204" pitchFamily="34" charset="0"/>
              </a:rPr>
              <a:t>Is there a </a:t>
            </a:r>
            <a:r>
              <a:rPr lang="en-US" sz="2000" dirty="0">
                <a:effectLst/>
                <a:latin typeface="Calibri" panose="020F0502020204030204" pitchFamily="34" charset="0"/>
                <a:ea typeface="Times New Roman" panose="02020603050405020304" pitchFamily="18" charset="0"/>
              </a:rPr>
              <a:t>development site size that should not be subject to preservation standards? </a:t>
            </a:r>
          </a:p>
          <a:p>
            <a:pPr lvl="1">
              <a:spcBef>
                <a:spcPts val="0"/>
              </a:spcBef>
              <a:spcAft>
                <a:spcPts val="1200"/>
              </a:spcAft>
              <a:buFont typeface="Wingdings" panose="05000000000000000000" pitchFamily="2" charset="2"/>
              <a:buChar char="Ø"/>
            </a:pPr>
            <a:r>
              <a:rPr lang="en-US" sz="2000" dirty="0">
                <a:latin typeface="Calibri" panose="020F0502020204030204" pitchFamily="34" charset="0"/>
                <a:ea typeface="Times New Roman" panose="02020603050405020304" pitchFamily="18" charset="0"/>
              </a:rPr>
              <a:t>If yes, what size (e.g., </a:t>
            </a:r>
            <a:r>
              <a:rPr lang="en-US" sz="2000" dirty="0">
                <a:effectLst/>
                <a:latin typeface="Calibri" panose="020F0502020204030204" pitchFamily="34" charset="0"/>
                <a:ea typeface="Times New Roman" panose="02020603050405020304" pitchFamily="18" charset="0"/>
              </a:rPr>
              <a:t>½ acre or 1 acre maximum)? </a:t>
            </a:r>
          </a:p>
          <a:p>
            <a:pPr lvl="1">
              <a:spcBef>
                <a:spcPts val="0"/>
              </a:spcBef>
              <a:buFont typeface="Wingdings" panose="05000000000000000000" pitchFamily="2" charset="2"/>
              <a:buChar char="Ø"/>
            </a:pPr>
            <a:r>
              <a:rPr lang="en-US" sz="2000" dirty="0">
                <a:effectLst/>
                <a:latin typeface="Calibri" panose="020F0502020204030204" pitchFamily="34" charset="0"/>
                <a:ea typeface="Times New Roman" panose="02020603050405020304" pitchFamily="18" charset="0"/>
              </a:rPr>
              <a:t>If yes, should they still be required to mitigate?</a:t>
            </a:r>
          </a:p>
          <a:p>
            <a:pPr marL="342900" marR="0" lvl="0" indent="-342900">
              <a:spcBef>
                <a:spcPts val="0"/>
              </a:spcBef>
              <a:spcAft>
                <a:spcPts val="0"/>
              </a:spcAft>
              <a:buFont typeface="+mj-lt"/>
              <a:buAutoNum type="arabicPeriod"/>
            </a:pPr>
            <a:endParaRPr lang="en-US" sz="2000" dirty="0">
              <a:solidFill>
                <a:srgbClr val="FF0000"/>
              </a:solidFill>
              <a:effectLst/>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mj-lt"/>
              <a:buAutoNum type="arabicPeriod"/>
            </a:pPr>
            <a:r>
              <a:rPr lang="en-US" sz="2000" dirty="0">
                <a:effectLst/>
                <a:latin typeface="Calibri" panose="020F0502020204030204" pitchFamily="34" charset="0"/>
                <a:ea typeface="Times New Roman" panose="02020603050405020304" pitchFamily="18" charset="0"/>
              </a:rPr>
              <a:t>For development sites subject to the tree preservation standards, is there an absolute minimum % of DBH that must be preserved before mitigation is allowed? </a:t>
            </a:r>
            <a:r>
              <a:rPr lang="en-US" sz="2000" dirty="0">
                <a:effectLst/>
                <a:latin typeface="Calibri" panose="020F0502020204030204" pitchFamily="34" charset="0"/>
                <a:ea typeface="Calibri" panose="020F0502020204030204" pitchFamily="34" charset="0"/>
              </a:rPr>
              <a:t> </a:t>
            </a:r>
          </a:p>
          <a:p>
            <a:pPr marL="342900" marR="0" lvl="0" indent="-342900">
              <a:spcBef>
                <a:spcPts val="0"/>
              </a:spcBef>
              <a:spcAft>
                <a:spcPts val="0"/>
              </a:spcAft>
              <a:buFont typeface="+mj-lt"/>
              <a:buAutoNum type="arabicPeriod"/>
            </a:pPr>
            <a:endParaRPr lang="en-US" sz="20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pPr>
            <a:endParaRPr lang="en-US" sz="2000" dirty="0">
              <a:effectLst/>
              <a:latin typeface="Calibri" panose="020F0502020204030204" pitchFamily="34" charset="0"/>
              <a:ea typeface="Calibri" panose="020F0502020204030204" pitchFamily="34" charset="0"/>
            </a:endParaRPr>
          </a:p>
          <a:p>
            <a:pPr marL="342900" marR="0" lvl="0" indent="-342900">
              <a:spcBef>
                <a:spcPts val="0"/>
              </a:spcBef>
              <a:spcAft>
                <a:spcPts val="1200"/>
              </a:spcAft>
              <a:buFont typeface="+mj-lt"/>
              <a:buAutoNum type="arabicPeriod"/>
            </a:pPr>
            <a:endParaRPr lang="en-US" sz="2000" dirty="0">
              <a:effectLst/>
              <a:latin typeface="Calibri" panose="020F0502020204030204" pitchFamily="34" charset="0"/>
              <a:ea typeface="Calibri" panose="020F0502020204030204" pitchFamily="34" charset="0"/>
            </a:endParaRPr>
          </a:p>
          <a:p>
            <a:endParaRPr lang="en-US" dirty="0"/>
          </a:p>
        </p:txBody>
      </p:sp>
      <p:graphicFrame>
        <p:nvGraphicFramePr>
          <p:cNvPr id="3" name="Content Placeholder 8">
            <a:extLst>
              <a:ext uri="{FF2B5EF4-FFF2-40B4-BE49-F238E27FC236}">
                <a16:creationId xmlns:a16="http://schemas.microsoft.com/office/drawing/2014/main" id="{7C742649-5491-5936-95CC-A55003008219}"/>
              </a:ext>
            </a:extLst>
          </p:cNvPr>
          <p:cNvGraphicFramePr>
            <a:graphicFrameLocks/>
          </p:cNvGraphicFramePr>
          <p:nvPr>
            <p:extLst>
              <p:ext uri="{D42A27DB-BD31-4B8C-83A1-F6EECF244321}">
                <p14:modId xmlns:p14="http://schemas.microsoft.com/office/powerpoint/2010/main" val="2516221941"/>
              </p:ext>
            </p:extLst>
          </p:nvPr>
        </p:nvGraphicFramePr>
        <p:xfrm>
          <a:off x="238034" y="3429000"/>
          <a:ext cx="11715932" cy="2612576"/>
        </p:xfrm>
        <a:graphic>
          <a:graphicData uri="http://schemas.openxmlformats.org/drawingml/2006/table">
            <a:tbl>
              <a:tblPr>
                <a:tableStyleId>{5C22544A-7EE6-4342-B048-85BDC9FD1C3A}</a:tableStyleId>
              </a:tblPr>
              <a:tblGrid>
                <a:gridCol w="2206172">
                  <a:extLst>
                    <a:ext uri="{9D8B030D-6E8A-4147-A177-3AD203B41FA5}">
                      <a16:colId xmlns:a16="http://schemas.microsoft.com/office/drawing/2014/main" val="2803556301"/>
                    </a:ext>
                  </a:extLst>
                </a:gridCol>
                <a:gridCol w="1188720">
                  <a:extLst>
                    <a:ext uri="{9D8B030D-6E8A-4147-A177-3AD203B41FA5}">
                      <a16:colId xmlns:a16="http://schemas.microsoft.com/office/drawing/2014/main" val="3185226206"/>
                    </a:ext>
                  </a:extLst>
                </a:gridCol>
                <a:gridCol w="1188720">
                  <a:extLst>
                    <a:ext uri="{9D8B030D-6E8A-4147-A177-3AD203B41FA5}">
                      <a16:colId xmlns:a16="http://schemas.microsoft.com/office/drawing/2014/main" val="434572123"/>
                    </a:ext>
                  </a:extLst>
                </a:gridCol>
                <a:gridCol w="1188720">
                  <a:extLst>
                    <a:ext uri="{9D8B030D-6E8A-4147-A177-3AD203B41FA5}">
                      <a16:colId xmlns:a16="http://schemas.microsoft.com/office/drawing/2014/main" val="2745305195"/>
                    </a:ext>
                  </a:extLst>
                </a:gridCol>
                <a:gridCol w="1188720">
                  <a:extLst>
                    <a:ext uri="{9D8B030D-6E8A-4147-A177-3AD203B41FA5}">
                      <a16:colId xmlns:a16="http://schemas.microsoft.com/office/drawing/2014/main" val="686140604"/>
                    </a:ext>
                  </a:extLst>
                </a:gridCol>
                <a:gridCol w="1188720">
                  <a:extLst>
                    <a:ext uri="{9D8B030D-6E8A-4147-A177-3AD203B41FA5}">
                      <a16:colId xmlns:a16="http://schemas.microsoft.com/office/drawing/2014/main" val="698342569"/>
                    </a:ext>
                  </a:extLst>
                </a:gridCol>
                <a:gridCol w="1188720">
                  <a:extLst>
                    <a:ext uri="{9D8B030D-6E8A-4147-A177-3AD203B41FA5}">
                      <a16:colId xmlns:a16="http://schemas.microsoft.com/office/drawing/2014/main" val="3386028048"/>
                    </a:ext>
                  </a:extLst>
                </a:gridCol>
                <a:gridCol w="1188720">
                  <a:extLst>
                    <a:ext uri="{9D8B030D-6E8A-4147-A177-3AD203B41FA5}">
                      <a16:colId xmlns:a16="http://schemas.microsoft.com/office/drawing/2014/main" val="3686280030"/>
                    </a:ext>
                  </a:extLst>
                </a:gridCol>
                <a:gridCol w="1188720">
                  <a:extLst>
                    <a:ext uri="{9D8B030D-6E8A-4147-A177-3AD203B41FA5}">
                      <a16:colId xmlns:a16="http://schemas.microsoft.com/office/drawing/2014/main" val="1081043091"/>
                    </a:ext>
                  </a:extLst>
                </a:gridCol>
              </a:tblGrid>
              <a:tr h="1161623">
                <a:tc>
                  <a:txBody>
                    <a:bodyPr/>
                    <a:lstStyle/>
                    <a:p>
                      <a:pPr algn="l" fontAlgn="b"/>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Sky Vista Single-Unit 9.13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Poplar</a:t>
                      </a:r>
                    </a:p>
                    <a:p>
                      <a:pPr algn="ctr" fontAlgn="b"/>
                      <a:r>
                        <a:rPr lang="en-US" sz="1800" b="1" u="none" strike="noStrike" dirty="0">
                          <a:solidFill>
                            <a:schemeClr val="bg1"/>
                          </a:solidFill>
                          <a:effectLst/>
                          <a:latin typeface="+mn-lt"/>
                        </a:rPr>
                        <a:t>Cottages 0.54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Century Mixed-Use 1.50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Veridian Multi-Unit 2.81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Caraway Master Plan </a:t>
                      </a:r>
                    </a:p>
                    <a:p>
                      <a:pPr algn="ctr" fontAlgn="b"/>
                      <a:r>
                        <a:rPr lang="en-US" sz="1800" b="1" u="none" strike="noStrike" dirty="0">
                          <a:solidFill>
                            <a:schemeClr val="bg1"/>
                          </a:solidFill>
                          <a:effectLst/>
                          <a:latin typeface="+mn-lt"/>
                        </a:rPr>
                        <a:t>(Phase 1) 16.81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Parkside Place  Master Plan      37.10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Bri Multi-Unit  </a:t>
                      </a:r>
                    </a:p>
                    <a:p>
                      <a:pPr algn="ctr" fontAlgn="b"/>
                      <a:r>
                        <a:rPr lang="en-US" sz="1800" b="1" u="none" strike="noStrike" dirty="0">
                          <a:solidFill>
                            <a:schemeClr val="bg1"/>
                          </a:solidFill>
                          <a:effectLst/>
                          <a:latin typeface="+mn-lt"/>
                        </a:rPr>
                        <a:t>2.23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latin typeface="+mn-lt"/>
                        </a:rPr>
                        <a:t>Bulletin Multi-Unit 1.57 Acres</a:t>
                      </a:r>
                      <a:endParaRPr lang="en-US" sz="1800" b="1" i="0" u="none" strike="noStrike" dirty="0">
                        <a:solidFill>
                          <a:schemeClr val="bg1"/>
                        </a:solidFill>
                        <a:effectLst/>
                        <a:latin typeface="+mn-lt"/>
                      </a:endParaRPr>
                    </a:p>
                  </a:txBody>
                  <a:tcPr marL="4539" marR="4539" marT="4539" marB="0" anchor="b">
                    <a:solidFill>
                      <a:schemeClr val="accent1">
                        <a:lumMod val="75000"/>
                      </a:schemeClr>
                    </a:solidFill>
                  </a:tcPr>
                </a:tc>
                <a:extLst>
                  <a:ext uri="{0D108BD9-81ED-4DB2-BD59-A6C34878D82A}">
                    <a16:rowId xmlns:a16="http://schemas.microsoft.com/office/drawing/2014/main" val="615595918"/>
                  </a:ext>
                </a:extLst>
              </a:tr>
              <a:tr h="165946">
                <a:tc>
                  <a:txBody>
                    <a:bodyPr/>
                    <a:lstStyle/>
                    <a:p>
                      <a:pPr algn="l" fontAlgn="b"/>
                      <a:r>
                        <a:rPr lang="en-US" sz="1800" b="1" u="none" strike="noStrike" dirty="0">
                          <a:effectLst/>
                          <a:latin typeface="+mn-lt"/>
                        </a:rPr>
                        <a:t>Actual On-Site DBH</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1739</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715</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897</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968</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3484</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2564</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324</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362</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36298"/>
                  </a:ext>
                </a:extLst>
              </a:tr>
              <a:tr h="295794">
                <a:tc>
                  <a:txBody>
                    <a:bodyPr/>
                    <a:lstStyle/>
                    <a:p>
                      <a:pPr algn="l" fontAlgn="b"/>
                      <a:r>
                        <a:rPr lang="en-US" sz="1800" b="1" u="none" strike="noStrike" dirty="0">
                          <a:effectLst/>
                          <a:latin typeface="+mn-lt"/>
                        </a:rPr>
                        <a:t>Actual Preservation </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44</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207</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0</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144</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1352</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392</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233</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mn-lt"/>
                        </a:rPr>
                        <a:t>206</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23727326"/>
                  </a:ext>
                </a:extLst>
              </a:tr>
              <a:tr h="165946">
                <a:tc>
                  <a:txBody>
                    <a:bodyPr/>
                    <a:lstStyle/>
                    <a:p>
                      <a:pPr algn="l" fontAlgn="b"/>
                      <a:r>
                        <a:rPr lang="en-US" sz="1800" b="1" i="0" u="none" strike="noStrike" dirty="0">
                          <a:solidFill>
                            <a:srgbClr val="000000"/>
                          </a:solidFill>
                          <a:effectLst/>
                          <a:latin typeface="+mn-lt"/>
                        </a:rPr>
                        <a:t>Actual % Preserved </a:t>
                      </a: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28.95%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0.00%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14.88%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38.81%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15.29%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71.91%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mn-lt"/>
                        </a:rPr>
                        <a:t>56.91%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0574112"/>
                  </a:ext>
                </a:extLst>
              </a:tr>
              <a:tr h="165946">
                <a:tc>
                  <a:txBody>
                    <a:bodyPr/>
                    <a:lstStyle/>
                    <a:p>
                      <a:pPr algn="l" fontAlgn="b"/>
                      <a:r>
                        <a:rPr lang="en-US" sz="1800" b="1" u="none" strike="noStrike" dirty="0">
                          <a:effectLst/>
                          <a:latin typeface="+mn-lt"/>
                        </a:rPr>
                        <a:t>25% Requirement</a:t>
                      </a:r>
                      <a:endParaRPr lang="en-US" sz="1800" b="1" i="0" u="none" strike="noStrike" dirty="0">
                        <a:solidFill>
                          <a:srgbClr val="000000"/>
                        </a:solidFill>
                        <a:effectLst/>
                        <a:latin typeface="+mn-lt"/>
                      </a:endParaRPr>
                    </a:p>
                  </a:txBody>
                  <a:tcPr marL="4539" marR="4539" marT="453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rtl="0" fontAlgn="b"/>
                      <a:r>
                        <a:rPr lang="en-US" sz="1800" b="0" i="0" u="none" strike="noStrike" dirty="0">
                          <a:solidFill>
                            <a:srgbClr val="000000"/>
                          </a:solidFill>
                          <a:effectLst/>
                          <a:latin typeface="Calibri" panose="020F0502020204030204" pitchFamily="34" charset="0"/>
                        </a:rPr>
                        <a:t>434.75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rtl="0" fontAlgn="b"/>
                      <a:r>
                        <a:rPr lang="en-US" sz="1800" b="0" i="0" u="none" strike="noStrike" dirty="0">
                          <a:solidFill>
                            <a:srgbClr val="000000"/>
                          </a:solidFill>
                          <a:effectLst/>
                          <a:latin typeface="Calibri" panose="020F0502020204030204" pitchFamily="34" charset="0"/>
                        </a:rPr>
                        <a:t>178.75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1800" b="0" i="0" u="none" strike="noStrike" dirty="0">
                          <a:solidFill>
                            <a:srgbClr val="000000"/>
                          </a:solidFill>
                          <a:effectLst/>
                          <a:latin typeface="Calibri" panose="020F0502020204030204" pitchFamily="34" charset="0"/>
                        </a:rPr>
                        <a:t>224.25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rtl="0" fontAlgn="b"/>
                      <a:r>
                        <a:rPr lang="en-US" sz="1800" b="0" i="0" u="none" strike="noStrike" dirty="0">
                          <a:solidFill>
                            <a:srgbClr val="000000"/>
                          </a:solidFill>
                          <a:effectLst/>
                          <a:latin typeface="Calibri" panose="020F0502020204030204" pitchFamily="34" charset="0"/>
                        </a:rPr>
                        <a:t>242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rtl="0" fontAlgn="b"/>
                      <a:r>
                        <a:rPr lang="en-US" sz="1800" b="0" i="0" u="none" strike="noStrike" dirty="0">
                          <a:solidFill>
                            <a:srgbClr val="000000"/>
                          </a:solidFill>
                          <a:effectLst/>
                          <a:latin typeface="Calibri" panose="020F0502020204030204" pitchFamily="34" charset="0"/>
                        </a:rPr>
                        <a:t>871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1800" b="0" i="0" u="none" strike="noStrike" dirty="0">
                          <a:solidFill>
                            <a:srgbClr val="000000"/>
                          </a:solidFill>
                          <a:effectLst/>
                          <a:latin typeface="Calibri" panose="020F0502020204030204" pitchFamily="34" charset="0"/>
                        </a:rPr>
                        <a:t>641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rtl="0" fontAlgn="b"/>
                      <a:r>
                        <a:rPr lang="en-US" sz="18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1800" b="0" i="0" u="none" strike="noStrike" dirty="0">
                          <a:solidFill>
                            <a:srgbClr val="000000"/>
                          </a:solidFill>
                          <a:effectLst/>
                          <a:latin typeface="Calibri" panose="020F0502020204030204" pitchFamily="34" charset="0"/>
                        </a:rPr>
                        <a:t>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3620818309"/>
                  </a:ext>
                </a:extLst>
              </a:tr>
              <a:tr h="312420">
                <a:tc>
                  <a:txBody>
                    <a:bodyPr/>
                    <a:lstStyle/>
                    <a:p>
                      <a:pPr algn="l" fontAlgn="b"/>
                      <a:r>
                        <a:rPr lang="en-US" sz="1800" b="1" i="0" u="none" strike="noStrike" dirty="0">
                          <a:solidFill>
                            <a:srgbClr val="000000"/>
                          </a:solidFill>
                          <a:effectLst/>
                          <a:latin typeface="+mn-lt"/>
                        </a:rPr>
                        <a:t>5% (Floor)</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86.95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35.75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44.85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48.4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174.2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128.2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mn-lt"/>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1620035"/>
                  </a:ext>
                </a:extLst>
              </a:tr>
            </a:tbl>
          </a:graphicData>
        </a:graphic>
      </p:graphicFrame>
    </p:spTree>
    <p:extLst>
      <p:ext uri="{BB962C8B-B14F-4D97-AF65-F5344CB8AC3E}">
        <p14:creationId xmlns:p14="http://schemas.microsoft.com/office/powerpoint/2010/main" val="320357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9EE7-EE71-40B5-AF66-6CA2C5670E0C}"/>
              </a:ext>
            </a:extLst>
          </p:cNvPr>
          <p:cNvSpPr>
            <a:spLocks noGrp="1"/>
          </p:cNvSpPr>
          <p:nvPr>
            <p:ph type="title"/>
          </p:nvPr>
        </p:nvSpPr>
        <p:spPr/>
        <p:txBody>
          <a:bodyPr/>
          <a:lstStyle/>
          <a:p>
            <a:r>
              <a:rPr lang="en-US" dirty="0"/>
              <a:t>Incentives </a:t>
            </a:r>
          </a:p>
        </p:txBody>
      </p:sp>
      <p:sp>
        <p:nvSpPr>
          <p:cNvPr id="3" name="Text Placeholder 2">
            <a:extLst>
              <a:ext uri="{FF2B5EF4-FFF2-40B4-BE49-F238E27FC236}">
                <a16:creationId xmlns:a16="http://schemas.microsoft.com/office/drawing/2014/main" id="{5752A95F-2D89-41E9-DF4F-AA29543D91C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87154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4C49E-4489-E103-45ED-7FFE22BCC7A3}"/>
              </a:ext>
            </a:extLst>
          </p:cNvPr>
          <p:cNvSpPr>
            <a:spLocks noGrp="1"/>
          </p:cNvSpPr>
          <p:nvPr>
            <p:ph type="title"/>
          </p:nvPr>
        </p:nvSpPr>
        <p:spPr/>
        <p:txBody>
          <a:bodyPr/>
          <a:lstStyle/>
          <a:p>
            <a:r>
              <a:rPr lang="en-US" dirty="0"/>
              <a:t>BDC Incentives 	</a:t>
            </a:r>
          </a:p>
        </p:txBody>
      </p:sp>
      <p:sp>
        <p:nvSpPr>
          <p:cNvPr id="5" name="Content Placeholder 4">
            <a:extLst>
              <a:ext uri="{FF2B5EF4-FFF2-40B4-BE49-F238E27FC236}">
                <a16:creationId xmlns:a16="http://schemas.microsoft.com/office/drawing/2014/main" id="{E48D3038-7677-8131-E782-11BB281C6164}"/>
              </a:ext>
            </a:extLst>
          </p:cNvPr>
          <p:cNvSpPr>
            <a:spLocks noGrp="1"/>
          </p:cNvSpPr>
          <p:nvPr>
            <p:ph sz="half" idx="1"/>
          </p:nvPr>
        </p:nvSpPr>
        <p:spPr>
          <a:xfrm>
            <a:off x="841375" y="1082936"/>
            <a:ext cx="10509250" cy="4920235"/>
          </a:xfrm>
        </p:spPr>
        <p:txBody>
          <a:bodyPr>
            <a:normAutofit fontScale="92500" lnSpcReduction="10000"/>
          </a:bodyPr>
          <a:lstStyle/>
          <a:p>
            <a:pPr marL="0" indent="0">
              <a:buNone/>
            </a:pPr>
            <a:r>
              <a:rPr lang="en-US" sz="2200" b="1" u="sng" dirty="0"/>
              <a:t>BDC 3.2.200 Landscape Conservation</a:t>
            </a:r>
          </a:p>
          <a:p>
            <a:pPr marL="0" indent="0">
              <a:buNone/>
            </a:pPr>
            <a:r>
              <a:rPr lang="en-US" sz="2200" b="1" dirty="0">
                <a:effectLst/>
              </a:rPr>
              <a:t> Individual trees 24” or greater:</a:t>
            </a:r>
          </a:p>
          <a:p>
            <a:r>
              <a:rPr lang="en-US" sz="2200" dirty="0">
                <a:effectLst/>
              </a:rPr>
              <a:t>Reductions of setbacks up to 25%</a:t>
            </a:r>
          </a:p>
          <a:p>
            <a:r>
              <a:rPr lang="en-US" sz="2200" dirty="0">
                <a:effectLst/>
              </a:rPr>
              <a:t>Increased lot coverage up to 15%</a:t>
            </a:r>
          </a:p>
          <a:p>
            <a:r>
              <a:rPr lang="en-US" sz="2200" dirty="0">
                <a:effectLst/>
              </a:rPr>
              <a:t>Reduced landscape coverage up to 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200" b="1" u="sng" dirty="0">
                <a:solidFill>
                  <a:srgbClr val="222222"/>
                </a:solidFill>
                <a:effectLst/>
              </a:rPr>
              <a:t>Southeast Area Plan  </a:t>
            </a: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i="1" dirty="0">
              <a:solidFill>
                <a:srgbClr val="2222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200" b="1" i="1" dirty="0">
                <a:solidFill>
                  <a:srgbClr val="222222"/>
                </a:solidFill>
                <a:effectLst/>
              </a:rPr>
              <a:t>Site Plan Review Incentives </a:t>
            </a:r>
            <a:r>
              <a:rPr lang="en-US" sz="2200" b="1" i="0" dirty="0">
                <a:solidFill>
                  <a:srgbClr val="222222"/>
                </a:solidFill>
                <a:effectLst/>
              </a:rPr>
              <a:t>when more than 50% trees with a DBH of 24” are preserved: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u="none" strike="noStrike" cap="none" normalizeH="0" baseline="0" dirty="0">
                <a:ln>
                  <a:noFill/>
                </a:ln>
                <a:solidFill>
                  <a:srgbClr val="222222"/>
                </a:solidFill>
              </a:rPr>
              <a:t>a.  </a:t>
            </a:r>
            <a:r>
              <a:rPr kumimoji="0" lang="en-US" altLang="en-US" sz="2200" b="0" i="0" u="none" strike="noStrike" cap="none" normalizeH="0" baseline="0" dirty="0">
                <a:ln>
                  <a:noFill/>
                </a:ln>
                <a:solidFill>
                  <a:schemeClr val="tx1"/>
                </a:solidFill>
                <a:effectLst/>
              </a:rPr>
              <a:t>Reduction of setbacks up to 30%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rPr>
              <a:t>b. Increased lot coverage up to 20%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rPr>
              <a:t>c. Reduced landscape coverage up to 10%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rPr>
              <a:t>d. 10’ increase in building height &amp; in addition to the height bonus for affordable housing</a:t>
            </a:r>
          </a:p>
          <a:p>
            <a:pPr marL="0" indent="0" algn="l">
              <a:buNone/>
            </a:pPr>
            <a:r>
              <a:rPr lang="en-US" sz="2200" b="1" i="1" dirty="0">
                <a:solidFill>
                  <a:srgbClr val="222222"/>
                </a:solidFill>
                <a:effectLst/>
              </a:rPr>
              <a:t>Land Division Incentive </a:t>
            </a:r>
            <a:r>
              <a:rPr lang="en-US" sz="2200" b="1" i="0" dirty="0">
                <a:solidFill>
                  <a:srgbClr val="222222"/>
                </a:solidFill>
                <a:effectLst/>
              </a:rPr>
              <a:t>when more than 50% of individual trees with a DBH of 24” are preserved:</a:t>
            </a:r>
          </a:p>
          <a:p>
            <a:pPr marL="0" indent="0">
              <a:buNone/>
            </a:pPr>
            <a:r>
              <a:rPr lang="en-US" sz="2200" dirty="0">
                <a:effectLst/>
              </a:rPr>
              <a:t>a. Reduction to lot dimensions, including lot size, by up to 10%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endParaRPr lang="en-US" dirty="0"/>
          </a:p>
          <a:p>
            <a:endParaRPr lang="en-US" dirty="0">
              <a:effectLst/>
            </a:endParaRPr>
          </a:p>
          <a:p>
            <a:endParaRPr lang="en-US" dirty="0"/>
          </a:p>
        </p:txBody>
      </p:sp>
    </p:spTree>
    <p:extLst>
      <p:ext uri="{BB962C8B-B14F-4D97-AF65-F5344CB8AC3E}">
        <p14:creationId xmlns:p14="http://schemas.microsoft.com/office/powerpoint/2010/main" val="2411712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9EE7-EE71-40B5-AF66-6CA2C5670E0C}"/>
              </a:ext>
            </a:extLst>
          </p:cNvPr>
          <p:cNvSpPr>
            <a:spLocks noGrp="1"/>
          </p:cNvSpPr>
          <p:nvPr>
            <p:ph type="title"/>
          </p:nvPr>
        </p:nvSpPr>
        <p:spPr/>
        <p:txBody>
          <a:bodyPr/>
          <a:lstStyle/>
          <a:p>
            <a:r>
              <a:rPr lang="en-US" dirty="0"/>
              <a:t>Next Steps </a:t>
            </a:r>
          </a:p>
        </p:txBody>
      </p:sp>
    </p:spTree>
    <p:extLst>
      <p:ext uri="{BB962C8B-B14F-4D97-AF65-F5344CB8AC3E}">
        <p14:creationId xmlns:p14="http://schemas.microsoft.com/office/powerpoint/2010/main" val="3068024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E33A9B1-6671-1837-791B-6718F3F97FB4}"/>
              </a:ext>
            </a:extLst>
          </p:cNvPr>
          <p:cNvSpPr>
            <a:spLocks noGrp="1"/>
          </p:cNvSpPr>
          <p:nvPr>
            <p:ph type="title"/>
          </p:nvPr>
        </p:nvSpPr>
        <p:spPr/>
        <p:txBody>
          <a:bodyPr/>
          <a:lstStyle/>
          <a:p>
            <a:r>
              <a:rPr lang="en-US" dirty="0"/>
              <a:t>Next Steps	</a:t>
            </a:r>
          </a:p>
        </p:txBody>
      </p:sp>
      <p:sp>
        <p:nvSpPr>
          <p:cNvPr id="6" name="Content Placeholder 5">
            <a:extLst>
              <a:ext uri="{FF2B5EF4-FFF2-40B4-BE49-F238E27FC236}">
                <a16:creationId xmlns:a16="http://schemas.microsoft.com/office/drawing/2014/main" id="{F74C0970-B07A-4D88-E9E9-A0E30EF9C177}"/>
              </a:ext>
            </a:extLst>
          </p:cNvPr>
          <p:cNvSpPr>
            <a:spLocks noGrp="1"/>
          </p:cNvSpPr>
          <p:nvPr>
            <p:ph sz="half" idx="1"/>
          </p:nvPr>
        </p:nvSpPr>
        <p:spPr/>
        <p:txBody>
          <a:bodyPr/>
          <a:lstStyle/>
          <a:p>
            <a:pPr>
              <a:spcBef>
                <a:spcPts val="0"/>
              </a:spcBef>
              <a:spcAft>
                <a:spcPts val="1200"/>
              </a:spcAft>
            </a:pPr>
            <a:r>
              <a:rPr lang="en-US" sz="2400" b="1" dirty="0">
                <a:effectLst/>
                <a:ea typeface="Arial" panose="020B0604020202020204" pitchFamily="34" charset="0"/>
              </a:rPr>
              <a:t>Next Meeting </a:t>
            </a:r>
            <a:r>
              <a:rPr lang="en-US" sz="2400" dirty="0">
                <a:effectLst/>
                <a:ea typeface="Arial" panose="020B0604020202020204" pitchFamily="34" charset="0"/>
              </a:rPr>
              <a:t>– TBD </a:t>
            </a:r>
          </a:p>
          <a:p>
            <a:pPr>
              <a:spcBef>
                <a:spcPts val="0"/>
              </a:spcBef>
              <a:spcAft>
                <a:spcPts val="1200"/>
              </a:spcAft>
            </a:pPr>
            <a:r>
              <a:rPr lang="en-US" sz="2400" b="1" dirty="0"/>
              <a:t>Public Outreach </a:t>
            </a:r>
            <a:r>
              <a:rPr lang="en-US" sz="2400" dirty="0"/>
              <a:t>– November through December</a:t>
            </a:r>
          </a:p>
          <a:p>
            <a:pPr>
              <a:spcBef>
                <a:spcPts val="0"/>
              </a:spcBef>
              <a:spcAft>
                <a:spcPts val="1200"/>
              </a:spcAft>
            </a:pPr>
            <a:r>
              <a:rPr lang="en-US" sz="2400" b="1" dirty="0"/>
              <a:t>Planning Commission work session and  hearing </a:t>
            </a:r>
            <a:r>
              <a:rPr lang="en-US" sz="2400" dirty="0"/>
              <a:t>–January/February </a:t>
            </a:r>
          </a:p>
          <a:p>
            <a:pPr>
              <a:spcBef>
                <a:spcPts val="0"/>
              </a:spcBef>
              <a:spcAft>
                <a:spcPts val="1200"/>
              </a:spcAft>
            </a:pPr>
            <a:r>
              <a:rPr lang="en-US" sz="2400" b="1" dirty="0"/>
              <a:t>City Council work session and public hearing </a:t>
            </a:r>
            <a:r>
              <a:rPr lang="en-US" sz="2400" dirty="0"/>
              <a:t>– 1st Quarter 2024</a:t>
            </a:r>
          </a:p>
          <a:p>
            <a:endParaRPr lang="en-US" sz="2400" dirty="0">
              <a:effectLst/>
              <a:latin typeface="Arial" panose="020B0604020202020204" pitchFamily="34" charset="0"/>
              <a:ea typeface="Arial" panose="020B0604020202020204" pitchFamily="34" charset="0"/>
            </a:endParaRPr>
          </a:p>
          <a:p>
            <a:endParaRPr lang="en-US" dirty="0"/>
          </a:p>
        </p:txBody>
      </p:sp>
      <p:pic>
        <p:nvPicPr>
          <p:cNvPr id="3" name="Picture 2">
            <a:extLst>
              <a:ext uri="{FF2B5EF4-FFF2-40B4-BE49-F238E27FC236}">
                <a16:creationId xmlns:a16="http://schemas.microsoft.com/office/drawing/2014/main" id="{72FE85C8-4F99-B7A2-B437-5562DAC82F97}"/>
              </a:ext>
            </a:extLst>
          </p:cNvPr>
          <p:cNvPicPr>
            <a:picLocks noChangeAspect="1"/>
          </p:cNvPicPr>
          <p:nvPr/>
        </p:nvPicPr>
        <p:blipFill>
          <a:blip r:embed="rId2"/>
          <a:stretch>
            <a:fillRect/>
          </a:stretch>
        </p:blipFill>
        <p:spPr>
          <a:xfrm>
            <a:off x="560250" y="3538312"/>
            <a:ext cx="11355358" cy="2455376"/>
          </a:xfrm>
          <a:prstGeom prst="rect">
            <a:avLst/>
          </a:prstGeom>
        </p:spPr>
      </p:pic>
    </p:spTree>
    <p:extLst>
      <p:ext uri="{BB962C8B-B14F-4D97-AF65-F5344CB8AC3E}">
        <p14:creationId xmlns:p14="http://schemas.microsoft.com/office/powerpoint/2010/main" val="3079101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3281AA-8C49-498D-BB7D-21B7FEE8BBB9}"/>
              </a:ext>
            </a:extLst>
          </p:cNvPr>
          <p:cNvSpPr txBox="1"/>
          <p:nvPr/>
        </p:nvSpPr>
        <p:spPr>
          <a:xfrm>
            <a:off x="2280306" y="2921168"/>
            <a:ext cx="8439912" cy="1015663"/>
          </a:xfrm>
          <a:prstGeom prst="rect">
            <a:avLst/>
          </a:prstGeom>
          <a:noFill/>
        </p:spPr>
        <p:txBody>
          <a:bodyPr wrap="square" rtlCol="0">
            <a:spAutoFit/>
          </a:bodyPr>
          <a:lstStyle/>
          <a:p>
            <a:r>
              <a:rPr lang="en-US" sz="2000" dirty="0"/>
              <a:t>To obtain this information in an alternate format such as Braille, large print, electronic formats, etc. please contact </a:t>
            </a:r>
            <a:r>
              <a:rPr lang="en-US" sz="1800" dirty="0">
                <a:effectLst/>
                <a:latin typeface="Arial" panose="020B0604020202020204" pitchFamily="34" charset="0"/>
                <a:ea typeface="Arial" panose="020B0604020202020204" pitchFamily="34" charset="0"/>
              </a:rPr>
              <a:t>Isaak Staats</a:t>
            </a:r>
            <a:r>
              <a:rPr lang="en-US" sz="2000" dirty="0"/>
              <a:t> at </a:t>
            </a:r>
            <a:r>
              <a:rPr lang="en-US" sz="1800" dirty="0">
                <a:effectLst/>
                <a:latin typeface="Arial" panose="020B0604020202020204" pitchFamily="34" charset="0"/>
                <a:ea typeface="Arial" panose="020B0604020202020204" pitchFamily="34" charset="0"/>
              </a:rPr>
              <a:t>istaats@bendoregon</a:t>
            </a:r>
            <a:r>
              <a:rPr lang="en-US" sz="2000" dirty="0"/>
              <a:t> or </a:t>
            </a:r>
            <a:r>
              <a:rPr lang="en-US" sz="1800" dirty="0">
                <a:effectLst/>
                <a:latin typeface="Arial" panose="020B0604020202020204" pitchFamily="34" charset="0"/>
                <a:ea typeface="Arial" panose="020B0604020202020204" pitchFamily="34" charset="0"/>
              </a:rPr>
              <a:t>541-388-5547</a:t>
            </a:r>
            <a:r>
              <a:rPr lang="en-US" sz="2000" dirty="0"/>
              <a:t>; Relay Users Dial 7-1-1.</a:t>
            </a:r>
          </a:p>
        </p:txBody>
      </p:sp>
    </p:spTree>
    <p:extLst>
      <p:ext uri="{BB962C8B-B14F-4D97-AF65-F5344CB8AC3E}">
        <p14:creationId xmlns:p14="http://schemas.microsoft.com/office/powerpoint/2010/main" val="191266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39A6-9EDF-2996-BC28-ACD1C70A2173}"/>
              </a:ext>
            </a:extLst>
          </p:cNvPr>
          <p:cNvSpPr>
            <a:spLocks noGrp="1"/>
          </p:cNvSpPr>
          <p:nvPr>
            <p:ph type="title"/>
          </p:nvPr>
        </p:nvSpPr>
        <p:spPr/>
        <p:txBody>
          <a:bodyPr/>
          <a:lstStyle/>
          <a:p>
            <a:r>
              <a:rPr lang="en-US" dirty="0"/>
              <a:t>Replacement Options Summary </a:t>
            </a:r>
          </a:p>
        </p:txBody>
      </p:sp>
      <p:sp>
        <p:nvSpPr>
          <p:cNvPr id="3" name="Content Placeholder 2">
            <a:extLst>
              <a:ext uri="{FF2B5EF4-FFF2-40B4-BE49-F238E27FC236}">
                <a16:creationId xmlns:a16="http://schemas.microsoft.com/office/drawing/2014/main" id="{520BEE07-836A-5D90-1A28-5049A5DCB3F4}"/>
              </a:ext>
            </a:extLst>
          </p:cNvPr>
          <p:cNvSpPr>
            <a:spLocks noGrp="1"/>
          </p:cNvSpPr>
          <p:nvPr>
            <p:ph sz="half" idx="1"/>
          </p:nvPr>
        </p:nvSpPr>
        <p:spPr/>
        <p:txBody>
          <a:bodyPr/>
          <a:lstStyle/>
          <a:p>
            <a:pPr marL="457200" indent="-457200">
              <a:buFont typeface="+mj-lt"/>
              <a:buAutoNum type="arabicPeriod"/>
            </a:pPr>
            <a:r>
              <a:rPr lang="en-US" b="1" dirty="0">
                <a:cs typeface="Arial" panose="020B0604020202020204" pitchFamily="34" charset="0"/>
              </a:rPr>
              <a:t>Tree replacement ratio regardless of size of tree removed</a:t>
            </a:r>
          </a:p>
          <a:p>
            <a:pPr marL="914400" lvl="2" indent="-276225"/>
            <a:r>
              <a:rPr lang="en-US" dirty="0">
                <a:cs typeface="Arial" panose="020B0604020202020204" pitchFamily="34" charset="0"/>
              </a:rPr>
              <a:t>1:1 or 1:2</a:t>
            </a:r>
          </a:p>
          <a:p>
            <a:pPr marL="638175" lvl="2" indent="0">
              <a:buNone/>
            </a:pPr>
            <a:endParaRPr lang="en-US" dirty="0">
              <a:cs typeface="Arial" panose="020B0604020202020204" pitchFamily="34" charset="0"/>
            </a:endParaRPr>
          </a:p>
          <a:p>
            <a:pPr marL="457200" indent="-457200">
              <a:spcAft>
                <a:spcPts val="600"/>
              </a:spcAft>
              <a:buFont typeface="+mj-lt"/>
              <a:buAutoNum type="arabicPeriod"/>
            </a:pPr>
            <a:r>
              <a:rPr lang="en-US" b="1" dirty="0">
                <a:cs typeface="Arial" panose="020B0604020202020204" pitchFamily="34" charset="0"/>
              </a:rPr>
              <a:t>Tree replacement ratio based on tree size removed</a:t>
            </a:r>
            <a:r>
              <a:rPr lang="en-US" b="1" i="0" u="none" strike="noStrike" kern="1200" dirty="0">
                <a:solidFill>
                  <a:srgbClr val="FFFFFF"/>
                </a:solidFill>
                <a:effectLst/>
                <a:cs typeface="Arial" panose="020B0604020202020204" pitchFamily="34" charset="0"/>
              </a:rPr>
              <a:t>6" to 10“  - 1:1 </a:t>
            </a:r>
            <a:endParaRPr lang="en-US" b="1" i="0" u="none" strike="noStrike" dirty="0">
              <a:effectLst/>
              <a:cs typeface="Arial" panose="020B0604020202020204" pitchFamily="34" charset="0"/>
            </a:endParaRPr>
          </a:p>
          <a:p>
            <a:pPr marL="914400" lvl="2" fontAlgn="t">
              <a:spcBef>
                <a:spcPts val="0"/>
              </a:spcBef>
            </a:pPr>
            <a:r>
              <a:rPr lang="en-US" dirty="0">
                <a:cs typeface="Arial" panose="020B0604020202020204" pitchFamily="34" charset="0"/>
              </a:rPr>
              <a:t>6" to 10“ DBH - 1:1 </a:t>
            </a:r>
          </a:p>
          <a:p>
            <a:pPr marL="914400" lvl="2" fontAlgn="t">
              <a:spcBef>
                <a:spcPts val="0"/>
              </a:spcBef>
            </a:pPr>
            <a:r>
              <a:rPr lang="en-US" b="0" i="0" u="none" strike="noStrike" kern="1200" dirty="0">
                <a:solidFill>
                  <a:srgbClr val="000000"/>
                </a:solidFill>
                <a:effectLst/>
                <a:cs typeface="Arial" panose="020B0604020202020204" pitchFamily="34" charset="0"/>
              </a:rPr>
              <a:t>10.1" to 14” DBH - 1:2</a:t>
            </a:r>
            <a:endParaRPr lang="en-US" b="0" i="0" u="none" strike="noStrike" dirty="0">
              <a:effectLst/>
              <a:cs typeface="Arial" panose="020B0604020202020204" pitchFamily="34" charset="0"/>
            </a:endParaRPr>
          </a:p>
          <a:p>
            <a:pPr marL="914400" lvl="2" fontAlgn="t">
              <a:spcBef>
                <a:spcPts val="0"/>
              </a:spcBef>
            </a:pPr>
            <a:r>
              <a:rPr lang="en-US" b="0" i="0" u="none" strike="noStrike" kern="1200" dirty="0">
                <a:solidFill>
                  <a:srgbClr val="000000"/>
                </a:solidFill>
                <a:effectLst/>
                <a:cs typeface="Arial" panose="020B0604020202020204" pitchFamily="34" charset="0"/>
              </a:rPr>
              <a:t>Greater than 14" &amp; less than 24“: 1:3</a:t>
            </a:r>
            <a:endParaRPr lang="en-US" b="0" i="0" u="none" strike="noStrike" dirty="0">
              <a:effectLst/>
              <a:cs typeface="Arial" panose="020B0604020202020204" pitchFamily="34" charset="0"/>
            </a:endParaRPr>
          </a:p>
          <a:p>
            <a:pPr marL="914400" lvl="1" indent="-457200">
              <a:buFont typeface="+mj-lt"/>
              <a:buAutoNum type="arabicPeriod"/>
            </a:pPr>
            <a:endParaRPr lang="en-US" b="1" dirty="0">
              <a:cs typeface="Arial" panose="020B0604020202020204" pitchFamily="34" charset="0"/>
            </a:endParaRPr>
          </a:p>
          <a:p>
            <a:pPr marL="406400" indent="-406400">
              <a:buNone/>
            </a:pPr>
            <a:r>
              <a:rPr lang="en-US" b="1" dirty="0">
                <a:cs typeface="Arial" panose="020B0604020202020204" pitchFamily="34" charset="0"/>
              </a:rPr>
              <a:t>3. 	Replace with an equal caliper lost</a:t>
            </a:r>
          </a:p>
          <a:p>
            <a:pPr lvl="1"/>
            <a:r>
              <a:rPr lang="en-US" b="0" i="0" dirty="0">
                <a:solidFill>
                  <a:srgbClr val="212529"/>
                </a:solidFill>
                <a:effectLst/>
                <a:cs typeface="Arial" panose="020B0604020202020204" pitchFamily="34" charset="0"/>
              </a:rPr>
              <a:t>Example: two 10” caliper trees removed may be mitigated with four 5” caliper trees, five 4” caliper trees, or seven 3” caliper trees.</a:t>
            </a:r>
            <a:endParaRPr lang="en-US" dirty="0">
              <a:cs typeface="Arial" panose="020B0604020202020204" pitchFamily="34" charset="0"/>
            </a:endParaRPr>
          </a:p>
          <a:p>
            <a:pPr lvl="3"/>
            <a:endParaRPr lang="en-US" dirty="0"/>
          </a:p>
        </p:txBody>
      </p:sp>
    </p:spTree>
    <p:extLst>
      <p:ext uri="{BB962C8B-B14F-4D97-AF65-F5344CB8AC3E}">
        <p14:creationId xmlns:p14="http://schemas.microsoft.com/office/powerpoint/2010/main" val="2674405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20B0A-C494-E983-D821-CEA6D51917DE}"/>
              </a:ext>
            </a:extLst>
          </p:cNvPr>
          <p:cNvSpPr>
            <a:spLocks noGrp="1"/>
          </p:cNvSpPr>
          <p:nvPr>
            <p:ph type="title"/>
          </p:nvPr>
        </p:nvSpPr>
        <p:spPr/>
        <p:txBody>
          <a:bodyPr/>
          <a:lstStyle/>
          <a:p>
            <a:r>
              <a:rPr lang="en-US" dirty="0">
                <a:latin typeface="+mn-lt"/>
              </a:rPr>
              <a:t>Agenda </a:t>
            </a:r>
          </a:p>
        </p:txBody>
      </p:sp>
      <p:sp>
        <p:nvSpPr>
          <p:cNvPr id="3" name="Content Placeholder 2">
            <a:extLst>
              <a:ext uri="{FF2B5EF4-FFF2-40B4-BE49-F238E27FC236}">
                <a16:creationId xmlns:a16="http://schemas.microsoft.com/office/drawing/2014/main" id="{0643B3B9-1CEA-34B8-B422-3477581420B3}"/>
              </a:ext>
            </a:extLst>
          </p:cNvPr>
          <p:cNvSpPr>
            <a:spLocks noGrp="1"/>
          </p:cNvSpPr>
          <p:nvPr>
            <p:ph sz="half" idx="1"/>
          </p:nvPr>
        </p:nvSpPr>
        <p:spPr>
          <a:xfrm>
            <a:off x="838200" y="1700438"/>
            <a:ext cx="10509250" cy="4142577"/>
          </a:xfrm>
        </p:spPr>
        <p:txBody>
          <a:bodyPr/>
          <a:lstStyle/>
          <a:p>
            <a:pPr marL="342900" marR="0" lvl="0" indent="-342900">
              <a:spcBef>
                <a:spcPts val="0"/>
              </a:spcBef>
              <a:spcAft>
                <a:spcPts val="1200"/>
              </a:spcAft>
              <a:buFont typeface="+mj-lt"/>
              <a:buAutoNum type="arabicPeriod"/>
              <a:tabLst>
                <a:tab pos="457200" algn="l"/>
              </a:tabLst>
            </a:pPr>
            <a:r>
              <a:rPr lang="en-US" sz="2000" b="1" dirty="0">
                <a:effectLst/>
                <a:latin typeface="Arial" panose="020B0604020202020204" pitchFamily="34" charset="0"/>
                <a:ea typeface="Arial" panose="020B0604020202020204" pitchFamily="34" charset="0"/>
              </a:rPr>
              <a:t>Roll Call </a:t>
            </a:r>
          </a:p>
          <a:p>
            <a:pPr marL="342900" marR="0" lvl="0" indent="-342900">
              <a:spcBef>
                <a:spcPts val="0"/>
              </a:spcBef>
              <a:spcAft>
                <a:spcPts val="1200"/>
              </a:spcAft>
              <a:buFont typeface="+mj-lt"/>
              <a:buAutoNum type="arabicPeriod"/>
              <a:tabLst>
                <a:tab pos="457200" algn="l"/>
              </a:tabLst>
            </a:pPr>
            <a:r>
              <a:rPr lang="en-US" sz="2000" b="1" dirty="0">
                <a:effectLst/>
                <a:latin typeface="Arial" panose="020B0604020202020204" pitchFamily="34" charset="0"/>
                <a:ea typeface="Arial" panose="020B0604020202020204" pitchFamily="34" charset="0"/>
              </a:rPr>
              <a:t>Declaration of Actual or Potential Conflicts </a:t>
            </a:r>
            <a:endParaRPr lang="en-US" sz="2000" dirty="0">
              <a:effectLst/>
              <a:latin typeface="Arial" panose="020B0604020202020204" pitchFamily="34" charset="0"/>
              <a:ea typeface="Arial" panose="020B0604020202020204" pitchFamily="34" charset="0"/>
            </a:endParaRPr>
          </a:p>
          <a:p>
            <a:pPr marL="342900" marR="0" lvl="0" indent="-342900">
              <a:spcBef>
                <a:spcPts val="0"/>
              </a:spcBef>
              <a:spcAft>
                <a:spcPts val="1200"/>
              </a:spcAft>
              <a:buFont typeface="+mj-lt"/>
              <a:buAutoNum type="arabicPeriod"/>
              <a:tabLst>
                <a:tab pos="457200" algn="l"/>
              </a:tabLst>
            </a:pPr>
            <a:r>
              <a:rPr lang="en-US" sz="2000" b="1" dirty="0">
                <a:effectLst/>
                <a:latin typeface="Arial" panose="020B0604020202020204" pitchFamily="34" charset="0"/>
                <a:ea typeface="Arial" panose="020B0604020202020204" pitchFamily="34" charset="0"/>
              </a:rPr>
              <a:t>Mitigation Options (On-Site Tree Replacement and Fee In-Lieu of Preservation)</a:t>
            </a:r>
            <a:endParaRPr lang="en-US" sz="2000" dirty="0">
              <a:effectLst/>
              <a:latin typeface="Arial" panose="020B0604020202020204" pitchFamily="34" charset="0"/>
              <a:ea typeface="Arial" panose="020B0604020202020204" pitchFamily="34" charset="0"/>
            </a:endParaRPr>
          </a:p>
          <a:p>
            <a:pPr marL="342900" indent="-342900">
              <a:spcBef>
                <a:spcPts val="0"/>
              </a:spcBef>
              <a:spcAft>
                <a:spcPts val="1200"/>
              </a:spcAft>
              <a:buFont typeface="+mj-lt"/>
              <a:buAutoNum type="arabicPeriod"/>
              <a:tabLst>
                <a:tab pos="457200" algn="l"/>
              </a:tabLst>
            </a:pPr>
            <a:r>
              <a:rPr lang="en-US" sz="2000" b="1" dirty="0">
                <a:effectLst/>
                <a:latin typeface="Arial" panose="020B0604020202020204" pitchFamily="34" charset="0"/>
                <a:ea typeface="Arial" panose="020B0604020202020204" pitchFamily="34" charset="0"/>
              </a:rPr>
              <a:t>Minimum/Maximum Lot Sizes to Consider for Mitigation Options </a:t>
            </a:r>
          </a:p>
          <a:p>
            <a:pPr marL="342900" marR="0" lvl="0" indent="-342900">
              <a:spcBef>
                <a:spcPts val="0"/>
              </a:spcBef>
              <a:spcAft>
                <a:spcPts val="1200"/>
              </a:spcAft>
              <a:buFont typeface="+mj-lt"/>
              <a:buAutoNum type="arabicPeriod"/>
              <a:tabLst>
                <a:tab pos="457200" algn="l"/>
              </a:tabLst>
            </a:pPr>
            <a:r>
              <a:rPr lang="en-US" sz="2000" b="1" dirty="0">
                <a:effectLst/>
                <a:latin typeface="Arial" panose="020B0604020202020204" pitchFamily="34" charset="0"/>
                <a:ea typeface="Arial" panose="020B0604020202020204" pitchFamily="34" charset="0"/>
              </a:rPr>
              <a:t>Next Steps</a:t>
            </a:r>
            <a:endParaRPr lang="en-US" sz="2000" dirty="0">
              <a:effectLst/>
              <a:latin typeface="Arial" panose="020B0604020202020204" pitchFamily="34" charset="0"/>
              <a:ea typeface="Arial" panose="020B0604020202020204" pitchFamily="34" charset="0"/>
            </a:endParaRPr>
          </a:p>
          <a:p>
            <a:pPr marL="0" marR="0">
              <a:spcBef>
                <a:spcPts val="0"/>
              </a:spcBef>
              <a:spcAft>
                <a:spcPts val="0"/>
              </a:spcAft>
            </a:pPr>
            <a:endParaRPr lang="en-US" sz="2000" b="1" dirty="0">
              <a:effectLst/>
              <a:latin typeface="Arial" panose="020B0604020202020204" pitchFamily="34" charset="0"/>
              <a:ea typeface="Arial" panose="020B0604020202020204" pitchFamily="34" charset="0"/>
              <a:cs typeface="Arial" panose="020B0604020202020204" pitchFamily="34" charset="0"/>
            </a:endParaRPr>
          </a:p>
          <a:p>
            <a:endParaRPr lang="en-US"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F2EE2127-183C-E566-1C03-958C18E5C782}"/>
                  </a:ext>
                </a:extLst>
              </p14:cNvPr>
              <p14:cNvContentPartPr/>
              <p14:nvPr/>
            </p14:nvContentPartPr>
            <p14:xfrm>
              <a:off x="1884378" y="703218"/>
              <a:ext cx="360" cy="360"/>
            </p14:xfrm>
          </p:contentPart>
        </mc:Choice>
        <mc:Fallback xmlns="">
          <p:pic>
            <p:nvPicPr>
              <p:cNvPr id="4" name="Ink 3">
                <a:extLst>
                  <a:ext uri="{FF2B5EF4-FFF2-40B4-BE49-F238E27FC236}">
                    <a16:creationId xmlns:a16="http://schemas.microsoft.com/office/drawing/2014/main" id="{F2EE2127-183C-E566-1C03-958C18E5C782}"/>
                  </a:ext>
                </a:extLst>
              </p:cNvPr>
              <p:cNvPicPr/>
              <p:nvPr/>
            </p:nvPicPr>
            <p:blipFill>
              <a:blip r:embed="rId3"/>
              <a:stretch>
                <a:fillRect/>
              </a:stretch>
            </p:blipFill>
            <p:spPr>
              <a:xfrm>
                <a:off x="1875378" y="69421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A9B39D7D-7CE0-F77C-CA77-4C3890B31345}"/>
                  </a:ext>
                </a:extLst>
              </p14:cNvPr>
              <p14:cNvContentPartPr/>
              <p14:nvPr/>
            </p14:nvContentPartPr>
            <p14:xfrm>
              <a:off x="2643978" y="2447058"/>
              <a:ext cx="360" cy="360"/>
            </p14:xfrm>
          </p:contentPart>
        </mc:Choice>
        <mc:Fallback xmlns="">
          <p:pic>
            <p:nvPicPr>
              <p:cNvPr id="5" name="Ink 4">
                <a:extLst>
                  <a:ext uri="{FF2B5EF4-FFF2-40B4-BE49-F238E27FC236}">
                    <a16:creationId xmlns:a16="http://schemas.microsoft.com/office/drawing/2014/main" id="{A9B39D7D-7CE0-F77C-CA77-4C3890B31345}"/>
                  </a:ext>
                </a:extLst>
              </p:cNvPr>
              <p:cNvPicPr/>
              <p:nvPr/>
            </p:nvPicPr>
            <p:blipFill>
              <a:blip r:embed="rId3"/>
              <a:stretch>
                <a:fillRect/>
              </a:stretch>
            </p:blipFill>
            <p:spPr>
              <a:xfrm>
                <a:off x="2634978" y="2438058"/>
                <a:ext cx="18000" cy="18000"/>
              </a:xfrm>
              <a:prstGeom prst="rect">
                <a:avLst/>
              </a:prstGeom>
            </p:spPr>
          </p:pic>
        </mc:Fallback>
      </mc:AlternateContent>
      <p:pic>
        <p:nvPicPr>
          <p:cNvPr id="7" name="Graphic 6" descr="Fir tree outline">
            <a:extLst>
              <a:ext uri="{FF2B5EF4-FFF2-40B4-BE49-F238E27FC236}">
                <a16:creationId xmlns:a16="http://schemas.microsoft.com/office/drawing/2014/main" id="{7CC0A3CB-FFB3-10F9-DBFE-3806D8118FE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94261" y="3984462"/>
            <a:ext cx="2533759" cy="2533759"/>
          </a:xfrm>
          <a:prstGeom prst="rect">
            <a:avLst/>
          </a:prstGeom>
        </p:spPr>
      </p:pic>
    </p:spTree>
    <p:extLst>
      <p:ext uri="{BB962C8B-B14F-4D97-AF65-F5344CB8AC3E}">
        <p14:creationId xmlns:p14="http://schemas.microsoft.com/office/powerpoint/2010/main" val="802730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39A6-9EDF-2996-BC28-ACD1C70A2173}"/>
              </a:ext>
            </a:extLst>
          </p:cNvPr>
          <p:cNvSpPr>
            <a:spLocks noGrp="1"/>
          </p:cNvSpPr>
          <p:nvPr>
            <p:ph type="title"/>
          </p:nvPr>
        </p:nvSpPr>
        <p:spPr/>
        <p:txBody>
          <a:bodyPr/>
          <a:lstStyle/>
          <a:p>
            <a:r>
              <a:rPr lang="en-US" dirty="0"/>
              <a:t>On-Site Replacement Options</a:t>
            </a:r>
          </a:p>
        </p:txBody>
      </p:sp>
      <p:sp>
        <p:nvSpPr>
          <p:cNvPr id="3" name="Content Placeholder 2">
            <a:extLst>
              <a:ext uri="{FF2B5EF4-FFF2-40B4-BE49-F238E27FC236}">
                <a16:creationId xmlns:a16="http://schemas.microsoft.com/office/drawing/2014/main" id="{520BEE07-836A-5D90-1A28-5049A5DCB3F4}"/>
              </a:ext>
            </a:extLst>
          </p:cNvPr>
          <p:cNvSpPr>
            <a:spLocks noGrp="1"/>
          </p:cNvSpPr>
          <p:nvPr>
            <p:ph sz="half" idx="1"/>
          </p:nvPr>
        </p:nvSpPr>
        <p:spPr/>
        <p:txBody>
          <a:bodyPr>
            <a:normAutofit/>
          </a:bodyPr>
          <a:lstStyle/>
          <a:p>
            <a:pPr marL="457200" indent="-457200">
              <a:buFont typeface="+mj-lt"/>
              <a:buAutoNum type="arabicPeriod"/>
            </a:pPr>
            <a:r>
              <a:rPr lang="en-US" sz="2000" b="1" dirty="0">
                <a:cs typeface="Arial" panose="020B0604020202020204" pitchFamily="34" charset="0"/>
              </a:rPr>
              <a:t>Tree replacement ratio regardless of size of tree removed</a:t>
            </a:r>
          </a:p>
          <a:p>
            <a:pPr marL="914400" lvl="2" indent="-276225"/>
            <a:r>
              <a:rPr lang="en-US" sz="2000" dirty="0">
                <a:cs typeface="Arial" panose="020B0604020202020204" pitchFamily="34" charset="0"/>
              </a:rPr>
              <a:t>1:1 </a:t>
            </a:r>
          </a:p>
          <a:p>
            <a:pPr marL="914400" lvl="2" indent="-276225"/>
            <a:r>
              <a:rPr lang="en-US" sz="2000" dirty="0">
                <a:cs typeface="Arial" panose="020B0604020202020204" pitchFamily="34" charset="0"/>
              </a:rPr>
              <a:t>1:2 (every tree removed is replaced with 2)</a:t>
            </a:r>
          </a:p>
          <a:p>
            <a:pPr marL="638175" lvl="2" indent="0">
              <a:buNone/>
            </a:pPr>
            <a:endParaRPr lang="en-US" sz="2000" dirty="0">
              <a:cs typeface="Arial" panose="020B0604020202020204" pitchFamily="34" charset="0"/>
            </a:endParaRPr>
          </a:p>
          <a:p>
            <a:pPr marL="457200" indent="-457200">
              <a:spcAft>
                <a:spcPts val="600"/>
              </a:spcAft>
              <a:buFont typeface="+mj-lt"/>
              <a:buAutoNum type="arabicPeriod"/>
            </a:pPr>
            <a:r>
              <a:rPr lang="en-US" sz="2000" b="1" dirty="0">
                <a:cs typeface="Arial" panose="020B0604020202020204" pitchFamily="34" charset="0"/>
              </a:rPr>
              <a:t>Tree replacement ratio based on tree size removed</a:t>
            </a:r>
            <a:r>
              <a:rPr lang="en-US" sz="2000" b="1" i="0" u="none" strike="noStrike" kern="1200" dirty="0">
                <a:solidFill>
                  <a:srgbClr val="FFFFFF"/>
                </a:solidFill>
                <a:effectLst/>
                <a:cs typeface="Arial" panose="020B0604020202020204" pitchFamily="34" charset="0"/>
              </a:rPr>
              <a:t>6" to 10“  - 1:1 </a:t>
            </a:r>
            <a:endParaRPr lang="en-US" sz="2000" b="1" i="0" u="none" strike="noStrike" dirty="0">
              <a:effectLst/>
              <a:cs typeface="Arial" panose="020B0604020202020204" pitchFamily="34" charset="0"/>
            </a:endParaRPr>
          </a:p>
          <a:p>
            <a:pPr marL="914400" lvl="2" fontAlgn="t">
              <a:spcBef>
                <a:spcPts val="0"/>
              </a:spcBef>
            </a:pPr>
            <a:r>
              <a:rPr lang="en-US" sz="2000" dirty="0">
                <a:cs typeface="Arial" panose="020B0604020202020204" pitchFamily="34" charset="0"/>
              </a:rPr>
              <a:t>6" to 10” DBH - 1:1 </a:t>
            </a:r>
          </a:p>
          <a:p>
            <a:pPr marL="914400" lvl="2" fontAlgn="t">
              <a:spcBef>
                <a:spcPts val="0"/>
              </a:spcBef>
            </a:pPr>
            <a:r>
              <a:rPr lang="en-US" sz="2000" b="0" i="0" u="none" strike="noStrike" kern="1200" dirty="0">
                <a:solidFill>
                  <a:srgbClr val="000000"/>
                </a:solidFill>
                <a:effectLst/>
                <a:cs typeface="Arial" panose="020B0604020202020204" pitchFamily="34" charset="0"/>
              </a:rPr>
              <a:t>10.1" to 14” DBH - 1:2</a:t>
            </a:r>
            <a:endParaRPr lang="en-US" sz="2000" b="0" i="0" u="none" strike="noStrike" dirty="0">
              <a:effectLst/>
              <a:cs typeface="Arial" panose="020B0604020202020204" pitchFamily="34" charset="0"/>
            </a:endParaRPr>
          </a:p>
          <a:p>
            <a:pPr marL="914400" lvl="2" fontAlgn="t">
              <a:spcBef>
                <a:spcPts val="0"/>
              </a:spcBef>
            </a:pPr>
            <a:r>
              <a:rPr lang="en-US" sz="2000" dirty="0">
                <a:solidFill>
                  <a:srgbClr val="000000"/>
                </a:solidFill>
                <a:cs typeface="Arial" panose="020B0604020202020204" pitchFamily="34" charset="0"/>
              </a:rPr>
              <a:t>Larger</a:t>
            </a:r>
            <a:r>
              <a:rPr lang="en-US" sz="2000" b="0" i="0" u="none" strike="noStrike" kern="1200" dirty="0">
                <a:solidFill>
                  <a:srgbClr val="000000"/>
                </a:solidFill>
                <a:effectLst/>
                <a:cs typeface="Arial" panose="020B0604020202020204" pitchFamily="34" charset="0"/>
              </a:rPr>
              <a:t> than 14": 1:3</a:t>
            </a:r>
          </a:p>
          <a:p>
            <a:pPr marL="685800" lvl="2" indent="-685800" fontAlgn="t">
              <a:spcBef>
                <a:spcPts val="0"/>
              </a:spcBef>
              <a:buNone/>
            </a:pPr>
            <a:endParaRPr lang="en-US" sz="2000" b="0" i="0" u="none" strike="noStrike" dirty="0">
              <a:effectLst/>
              <a:cs typeface="Arial" panose="020B0604020202020204" pitchFamily="34" charset="0"/>
            </a:endParaRPr>
          </a:p>
          <a:p>
            <a:pPr marL="685800" lvl="2" indent="-685800" fontAlgn="t">
              <a:spcBef>
                <a:spcPts val="0"/>
              </a:spcBef>
              <a:buNone/>
            </a:pPr>
            <a:r>
              <a:rPr lang="en-US" sz="2000" b="1" i="0" u="none" strike="noStrike" dirty="0">
                <a:effectLst/>
                <a:cs typeface="Arial" panose="020B0604020202020204" pitchFamily="34" charset="0"/>
              </a:rPr>
              <a:t>Minimum sizes for replacement trees:</a:t>
            </a:r>
          </a:p>
          <a:p>
            <a:pPr marL="682625" lvl="2" indent="-450850" fontAlgn="t">
              <a:spcBef>
                <a:spcPts val="0"/>
              </a:spcBef>
              <a:buNone/>
            </a:pPr>
            <a:r>
              <a:rPr lang="en-US" sz="2000" b="0" i="0" u="none" strike="noStrike" dirty="0">
                <a:effectLst/>
                <a:cs typeface="Arial" panose="020B0604020202020204" pitchFamily="34" charset="0"/>
              </a:rPr>
              <a:t>a.  Deciduous tree: 2” caliper measured at four and one-half feet above ground</a:t>
            </a:r>
          </a:p>
          <a:p>
            <a:pPr marL="682625" lvl="2" indent="-450850" fontAlgn="t">
              <a:spcBef>
                <a:spcPts val="0"/>
              </a:spcBef>
              <a:buNone/>
            </a:pPr>
            <a:r>
              <a:rPr lang="en-US" sz="2000" b="0" i="0" u="none" strike="noStrike" dirty="0">
                <a:effectLst/>
                <a:cs typeface="Arial" panose="020B0604020202020204" pitchFamily="34" charset="0"/>
              </a:rPr>
              <a:t>b.  Coniferous</a:t>
            </a:r>
            <a:r>
              <a:rPr lang="en-US" sz="2000" dirty="0">
                <a:cs typeface="Arial" panose="020B0604020202020204" pitchFamily="34" charset="0"/>
              </a:rPr>
              <a:t>: </a:t>
            </a:r>
            <a:r>
              <a:rPr lang="en-US" sz="2000" b="0" i="0" u="none" strike="noStrike" dirty="0">
                <a:effectLst/>
                <a:cs typeface="Arial" panose="020B0604020202020204" pitchFamily="34" charset="0"/>
              </a:rPr>
              <a:t>6’ height for evergreen trees</a:t>
            </a:r>
          </a:p>
        </p:txBody>
      </p:sp>
    </p:spTree>
    <p:extLst>
      <p:ext uri="{BB962C8B-B14F-4D97-AF65-F5344CB8AC3E}">
        <p14:creationId xmlns:p14="http://schemas.microsoft.com/office/powerpoint/2010/main" val="1177718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197E4F43-E958-9063-924B-0FA0DFB72363}"/>
              </a:ext>
            </a:extLst>
          </p:cNvPr>
          <p:cNvGraphicFramePr>
            <a:graphicFrameLocks noGrp="1"/>
          </p:cNvGraphicFramePr>
          <p:nvPr>
            <p:ph sz="half" idx="1"/>
            <p:extLst>
              <p:ext uri="{D42A27DB-BD31-4B8C-83A1-F6EECF244321}">
                <p14:modId xmlns:p14="http://schemas.microsoft.com/office/powerpoint/2010/main" val="957146766"/>
              </p:ext>
            </p:extLst>
          </p:nvPr>
        </p:nvGraphicFramePr>
        <p:xfrm>
          <a:off x="238034" y="1533504"/>
          <a:ext cx="11715932" cy="3779822"/>
        </p:xfrm>
        <a:graphic>
          <a:graphicData uri="http://schemas.openxmlformats.org/drawingml/2006/table">
            <a:tbl>
              <a:tblPr>
                <a:tableStyleId>{5C22544A-7EE6-4342-B048-85BDC9FD1C3A}</a:tableStyleId>
              </a:tblPr>
              <a:tblGrid>
                <a:gridCol w="2206172">
                  <a:extLst>
                    <a:ext uri="{9D8B030D-6E8A-4147-A177-3AD203B41FA5}">
                      <a16:colId xmlns:a16="http://schemas.microsoft.com/office/drawing/2014/main" val="2803556301"/>
                    </a:ext>
                  </a:extLst>
                </a:gridCol>
                <a:gridCol w="1188720">
                  <a:extLst>
                    <a:ext uri="{9D8B030D-6E8A-4147-A177-3AD203B41FA5}">
                      <a16:colId xmlns:a16="http://schemas.microsoft.com/office/drawing/2014/main" val="3185226206"/>
                    </a:ext>
                  </a:extLst>
                </a:gridCol>
                <a:gridCol w="1188720">
                  <a:extLst>
                    <a:ext uri="{9D8B030D-6E8A-4147-A177-3AD203B41FA5}">
                      <a16:colId xmlns:a16="http://schemas.microsoft.com/office/drawing/2014/main" val="434572123"/>
                    </a:ext>
                  </a:extLst>
                </a:gridCol>
                <a:gridCol w="1188720">
                  <a:extLst>
                    <a:ext uri="{9D8B030D-6E8A-4147-A177-3AD203B41FA5}">
                      <a16:colId xmlns:a16="http://schemas.microsoft.com/office/drawing/2014/main" val="2745305195"/>
                    </a:ext>
                  </a:extLst>
                </a:gridCol>
                <a:gridCol w="1188720">
                  <a:extLst>
                    <a:ext uri="{9D8B030D-6E8A-4147-A177-3AD203B41FA5}">
                      <a16:colId xmlns:a16="http://schemas.microsoft.com/office/drawing/2014/main" val="686140604"/>
                    </a:ext>
                  </a:extLst>
                </a:gridCol>
                <a:gridCol w="1188720">
                  <a:extLst>
                    <a:ext uri="{9D8B030D-6E8A-4147-A177-3AD203B41FA5}">
                      <a16:colId xmlns:a16="http://schemas.microsoft.com/office/drawing/2014/main" val="698342569"/>
                    </a:ext>
                  </a:extLst>
                </a:gridCol>
                <a:gridCol w="1188720">
                  <a:extLst>
                    <a:ext uri="{9D8B030D-6E8A-4147-A177-3AD203B41FA5}">
                      <a16:colId xmlns:a16="http://schemas.microsoft.com/office/drawing/2014/main" val="3386028048"/>
                    </a:ext>
                  </a:extLst>
                </a:gridCol>
                <a:gridCol w="1188720">
                  <a:extLst>
                    <a:ext uri="{9D8B030D-6E8A-4147-A177-3AD203B41FA5}">
                      <a16:colId xmlns:a16="http://schemas.microsoft.com/office/drawing/2014/main" val="3686280030"/>
                    </a:ext>
                  </a:extLst>
                </a:gridCol>
                <a:gridCol w="1188720">
                  <a:extLst>
                    <a:ext uri="{9D8B030D-6E8A-4147-A177-3AD203B41FA5}">
                      <a16:colId xmlns:a16="http://schemas.microsoft.com/office/drawing/2014/main" val="1081043091"/>
                    </a:ext>
                  </a:extLst>
                </a:gridCol>
              </a:tblGrid>
              <a:tr h="1161623">
                <a:tc>
                  <a:txBody>
                    <a:bodyPr/>
                    <a:lstStyle/>
                    <a:p>
                      <a:pPr algn="l" fontAlgn="b"/>
                      <a:endParaRPr lang="en-US" sz="20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Sky Vista Single-Unit 9.13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Poplar</a:t>
                      </a:r>
                    </a:p>
                    <a:p>
                      <a:pPr algn="ctr" fontAlgn="b"/>
                      <a:r>
                        <a:rPr lang="en-US" sz="1800" b="1" u="none" strike="noStrike" dirty="0">
                          <a:solidFill>
                            <a:schemeClr val="bg1"/>
                          </a:solidFill>
                          <a:effectLst/>
                        </a:rPr>
                        <a:t>Cottages 0.54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Century Mixed-Use 1.50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Veridian Multi-Unit 2.81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Caraway Master Plan </a:t>
                      </a:r>
                    </a:p>
                    <a:p>
                      <a:pPr algn="ctr" fontAlgn="b"/>
                      <a:r>
                        <a:rPr lang="en-US" sz="1800" b="1" u="none" strike="noStrike" dirty="0">
                          <a:solidFill>
                            <a:schemeClr val="bg1"/>
                          </a:solidFill>
                          <a:effectLst/>
                        </a:rPr>
                        <a:t>(Phase 1) 16.81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Parkside Place  Master Plan      37.10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Bri Multi-Unit  </a:t>
                      </a:r>
                    </a:p>
                    <a:p>
                      <a:pPr algn="ctr" fontAlgn="b"/>
                      <a:r>
                        <a:rPr lang="en-US" sz="1800" b="1" u="none" strike="noStrike" dirty="0">
                          <a:solidFill>
                            <a:schemeClr val="bg1"/>
                          </a:solidFill>
                          <a:effectLst/>
                        </a:rPr>
                        <a:t>2.23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Bulletin Multi-Unit 1.57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extLst>
                  <a:ext uri="{0D108BD9-81ED-4DB2-BD59-A6C34878D82A}">
                    <a16:rowId xmlns:a16="http://schemas.microsoft.com/office/drawing/2014/main" val="615595918"/>
                  </a:ext>
                </a:extLst>
              </a:tr>
              <a:tr h="341535">
                <a:tc gridSpan="9">
                  <a:txBody>
                    <a:bodyPr/>
                    <a:lstStyle/>
                    <a:p>
                      <a:pPr algn="l" fontAlgn="b"/>
                      <a:r>
                        <a:rPr lang="en-US" sz="2400" b="1" u="none" strike="noStrike" dirty="0">
                          <a:effectLst/>
                        </a:rPr>
                        <a:t># of Trees On-Site</a:t>
                      </a:r>
                      <a:endParaRPr lang="en-US" sz="2400" b="0"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extLst>
                  <a:ext uri="{0D108BD9-81ED-4DB2-BD59-A6C34878D82A}">
                    <a16:rowId xmlns:a16="http://schemas.microsoft.com/office/drawing/2014/main" val="1451793335"/>
                  </a:ext>
                </a:extLst>
              </a:tr>
              <a:tr h="165946">
                <a:tc>
                  <a:txBody>
                    <a:bodyPr/>
                    <a:lstStyle/>
                    <a:p>
                      <a:pPr algn="l" rtl="0" fontAlgn="b"/>
                      <a:r>
                        <a:rPr lang="en-US" sz="2000" b="1" i="0" u="none" strike="noStrike" dirty="0">
                          <a:solidFill>
                            <a:srgbClr val="000000"/>
                          </a:solidFill>
                          <a:effectLst/>
                          <a:latin typeface="+mn-lt"/>
                          <a:cs typeface="Arial" panose="020B0604020202020204" pitchFamily="34" charset="0"/>
                        </a:rPr>
                        <a:t># of Trees On-site </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94</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45</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53</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60</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264</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ctr"/>
                      <a:r>
                        <a:rPr lang="en-US" sz="2000" b="0" i="0" u="none" strike="noStrike" dirty="0">
                          <a:solidFill>
                            <a:srgbClr val="000000"/>
                          </a:solidFill>
                          <a:effectLst/>
                          <a:latin typeface="+mn-lt"/>
                          <a:cs typeface="Arial" panose="020B0604020202020204" pitchFamily="34" charset="0"/>
                        </a:rPr>
                        <a:t>139</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ctr"/>
                      <a:r>
                        <a:rPr lang="en-US" sz="2000" b="0" i="0" u="none" strike="noStrike" dirty="0">
                          <a:solidFill>
                            <a:srgbClr val="000000"/>
                          </a:solidFill>
                          <a:effectLst/>
                          <a:latin typeface="+mn-lt"/>
                          <a:cs typeface="Arial" panose="020B0604020202020204" pitchFamily="34" charset="0"/>
                        </a:rPr>
                        <a:t>18</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ctr"/>
                      <a:r>
                        <a:rPr lang="en-US" sz="2000" b="0" i="0" u="none" strike="noStrike" dirty="0">
                          <a:solidFill>
                            <a:srgbClr val="000000"/>
                          </a:solidFill>
                          <a:effectLst/>
                          <a:latin typeface="+mn-lt"/>
                          <a:cs typeface="Arial" panose="020B0604020202020204" pitchFamily="34" charset="0"/>
                        </a:rPr>
                        <a:t>27</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03858748"/>
                  </a:ext>
                </a:extLst>
              </a:tr>
              <a:tr h="60037">
                <a:tc>
                  <a:txBody>
                    <a:bodyPr/>
                    <a:lstStyle/>
                    <a:p>
                      <a:pPr algn="l" rtl="0" fontAlgn="b"/>
                      <a:r>
                        <a:rPr lang="en-US" sz="2000" b="1" i="0" u="none" strike="noStrike" dirty="0">
                          <a:solidFill>
                            <a:srgbClr val="000000"/>
                          </a:solidFill>
                          <a:effectLst/>
                          <a:latin typeface="+mn-lt"/>
                          <a:cs typeface="Arial" panose="020B0604020202020204" pitchFamily="34" charset="0"/>
                        </a:rPr>
                        <a:t># of Trees Preserved </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2000" b="0" i="0" u="none" strike="noStrike" dirty="0">
                          <a:solidFill>
                            <a:srgbClr val="000000"/>
                          </a:solidFill>
                          <a:effectLst/>
                          <a:latin typeface="+mn-lt"/>
                          <a:cs typeface="Arial" panose="020B0604020202020204" pitchFamily="34" charset="0"/>
                        </a:rPr>
                        <a:t>2</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14</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0</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cs typeface="Arial" panose="020B0604020202020204" pitchFamily="34" charset="0"/>
                        </a:rPr>
                        <a:t>8</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2000" b="0" i="0" u="none" strike="noStrike" dirty="0">
                          <a:solidFill>
                            <a:srgbClr val="000000"/>
                          </a:solidFill>
                          <a:effectLst/>
                          <a:latin typeface="+mn-lt"/>
                          <a:cs typeface="Arial" panose="020B0604020202020204" pitchFamily="34" charset="0"/>
                        </a:rPr>
                        <a:t>102</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US" sz="2000" b="0" i="0" u="none" strike="noStrike" dirty="0">
                          <a:solidFill>
                            <a:srgbClr val="000000"/>
                          </a:solidFill>
                          <a:effectLst/>
                          <a:latin typeface="+mn-lt"/>
                          <a:cs typeface="Arial" panose="020B0604020202020204" pitchFamily="34" charset="0"/>
                        </a:rPr>
                        <a:t>17</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US" sz="2000" b="0" i="0" u="none" strike="noStrike" dirty="0">
                          <a:solidFill>
                            <a:srgbClr val="000000"/>
                          </a:solidFill>
                          <a:effectLst/>
                          <a:latin typeface="+mn-lt"/>
                          <a:cs typeface="Arial" panose="020B0604020202020204" pitchFamily="34" charset="0"/>
                        </a:rPr>
                        <a:t>10</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en-US" sz="2000" b="0" i="0" u="none" strike="noStrike" dirty="0">
                          <a:solidFill>
                            <a:srgbClr val="000000"/>
                          </a:solidFill>
                          <a:effectLst/>
                          <a:latin typeface="+mn-lt"/>
                          <a:cs typeface="Arial" panose="020B0604020202020204" pitchFamily="34" charset="0"/>
                        </a:rPr>
                        <a:t>12</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5077654"/>
                  </a:ext>
                </a:extLst>
              </a:tr>
              <a:tr h="189974">
                <a:tc>
                  <a:txBody>
                    <a:bodyPr/>
                    <a:lstStyle/>
                    <a:p>
                      <a:pPr algn="l" rtl="0" fontAlgn="b"/>
                      <a:r>
                        <a:rPr lang="en-US" sz="2000" b="1" i="0" u="none" strike="noStrike" dirty="0">
                          <a:solidFill>
                            <a:srgbClr val="000000"/>
                          </a:solidFill>
                          <a:effectLst/>
                          <a:latin typeface="+mn-lt"/>
                          <a:cs typeface="Arial" panose="020B0604020202020204" pitchFamily="34" charset="0"/>
                        </a:rPr>
                        <a:t>% Preserved</a:t>
                      </a:r>
                    </a:p>
                  </a:txBody>
                  <a:tcPr marL="7620" marR="7620" marT="76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2.13%</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31.11%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0.00%</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13.33%</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38.64%</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12.23%</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55.56%</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Calibri" panose="020F0502020204030204" pitchFamily="34" charset="0"/>
                        </a:rPr>
                        <a:t>44.44%</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5069072"/>
                  </a:ext>
                </a:extLst>
              </a:tr>
              <a:tr h="165946">
                <a:tc>
                  <a:txBody>
                    <a:bodyPr/>
                    <a:lstStyle/>
                    <a:p>
                      <a:pPr algn="l" fontAlgn="b"/>
                      <a:r>
                        <a:rPr lang="en-US" sz="2000" b="1" u="none" strike="noStrike" dirty="0">
                          <a:effectLst/>
                        </a:rPr>
                        <a:t>20%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18.8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9</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10.6</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12</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52.8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27.8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3.6</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5.4</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990936815"/>
                  </a:ext>
                </a:extLst>
              </a:tr>
              <a:tr h="165946">
                <a:tc>
                  <a:txBody>
                    <a:bodyPr/>
                    <a:lstStyle/>
                    <a:p>
                      <a:pPr algn="l" fontAlgn="b"/>
                      <a:r>
                        <a:rPr lang="en-US" sz="2000" b="1" u="none" strike="noStrike" dirty="0">
                          <a:effectLst/>
                        </a:rPr>
                        <a:t>25%</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23.5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11.25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13.25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15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66</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34.75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rtl="0" fontAlgn="b"/>
                      <a:r>
                        <a:rPr lang="en-US" sz="2000" b="0" i="0" u="none" strike="noStrike" dirty="0">
                          <a:solidFill>
                            <a:srgbClr val="000000"/>
                          </a:solidFill>
                          <a:effectLst/>
                          <a:latin typeface="+mn-lt"/>
                        </a:rPr>
                        <a:t>4.5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rtl="0" fontAlgn="b"/>
                      <a:r>
                        <a:rPr lang="en-US" sz="2000" b="0" i="0" u="none" strike="noStrike" dirty="0">
                          <a:solidFill>
                            <a:srgbClr val="000000"/>
                          </a:solidFill>
                          <a:effectLst/>
                          <a:latin typeface="+mn-lt"/>
                        </a:rPr>
                        <a:t>6.75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623611387"/>
                  </a:ext>
                </a:extLst>
              </a:tr>
              <a:tr h="165946">
                <a:tc>
                  <a:txBody>
                    <a:bodyPr/>
                    <a:lstStyle/>
                    <a:p>
                      <a:pPr algn="l" fontAlgn="b"/>
                      <a:r>
                        <a:rPr lang="en-US" sz="2000" b="1" u="none" strike="noStrike" dirty="0">
                          <a:effectLst/>
                        </a:rPr>
                        <a:t>30%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b"/>
                      <a:r>
                        <a:rPr lang="en-US" sz="2000" b="0" i="0" u="none" strike="noStrike" dirty="0">
                          <a:solidFill>
                            <a:srgbClr val="000000"/>
                          </a:solidFill>
                          <a:effectLst/>
                          <a:latin typeface="+mn-lt"/>
                        </a:rPr>
                        <a:t>28.2</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85000"/>
                      </a:schemeClr>
                    </a:solidFill>
                  </a:tcPr>
                </a:tc>
                <a:tc>
                  <a:txBody>
                    <a:bodyPr/>
                    <a:lstStyle/>
                    <a:p>
                      <a:pPr algn="l" fontAlgn="b"/>
                      <a:r>
                        <a:rPr lang="en-US" sz="2000" b="0" i="0" u="none" strike="noStrike" dirty="0">
                          <a:solidFill>
                            <a:srgbClr val="000000"/>
                          </a:solidFill>
                          <a:effectLst/>
                          <a:latin typeface="+mn-lt"/>
                        </a:rPr>
                        <a:t>13.5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tc>
                  <a:txBody>
                    <a:bodyPr/>
                    <a:lstStyle/>
                    <a:p>
                      <a:pPr algn="l" fontAlgn="b"/>
                      <a:r>
                        <a:rPr lang="en-US" sz="2000" b="0" i="0" u="none" strike="noStrike" dirty="0">
                          <a:solidFill>
                            <a:srgbClr val="000000"/>
                          </a:solidFill>
                          <a:effectLst/>
                          <a:latin typeface="+mn-lt"/>
                        </a:rPr>
                        <a:t>15.9</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85000"/>
                      </a:schemeClr>
                    </a:solidFill>
                  </a:tcPr>
                </a:tc>
                <a:tc>
                  <a:txBody>
                    <a:bodyPr/>
                    <a:lstStyle/>
                    <a:p>
                      <a:pPr algn="l" fontAlgn="b"/>
                      <a:r>
                        <a:rPr lang="en-US" sz="2000" b="0" i="0" u="none" strike="noStrike" dirty="0">
                          <a:solidFill>
                            <a:srgbClr val="000000"/>
                          </a:solidFill>
                          <a:effectLst/>
                          <a:latin typeface="+mn-lt"/>
                        </a:rPr>
                        <a:t>18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85000"/>
                      </a:schemeClr>
                    </a:solidFill>
                  </a:tcPr>
                </a:tc>
                <a:tc>
                  <a:txBody>
                    <a:bodyPr/>
                    <a:lstStyle/>
                    <a:p>
                      <a:pPr algn="l" fontAlgn="b"/>
                      <a:r>
                        <a:rPr lang="en-US" sz="2000" b="0" i="0" u="none" strike="noStrike" dirty="0">
                          <a:solidFill>
                            <a:srgbClr val="000000"/>
                          </a:solidFill>
                          <a:effectLst/>
                          <a:latin typeface="+mn-lt"/>
                        </a:rPr>
                        <a:t>79.2</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tc>
                  <a:txBody>
                    <a:bodyPr/>
                    <a:lstStyle/>
                    <a:p>
                      <a:pPr algn="l" fontAlgn="b"/>
                      <a:r>
                        <a:rPr lang="en-US" sz="2000" b="0" i="0" u="none" strike="noStrike" dirty="0">
                          <a:solidFill>
                            <a:srgbClr val="000000"/>
                          </a:solidFill>
                          <a:effectLst/>
                          <a:latin typeface="+mn-lt"/>
                        </a:rPr>
                        <a:t>41.7</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85000"/>
                      </a:schemeClr>
                    </a:solidFill>
                  </a:tcPr>
                </a:tc>
                <a:tc>
                  <a:txBody>
                    <a:bodyPr/>
                    <a:lstStyle/>
                    <a:p>
                      <a:pPr algn="l" fontAlgn="b"/>
                      <a:r>
                        <a:rPr lang="en-US" sz="2000" b="0" i="0" u="none" strike="noStrike" dirty="0">
                          <a:solidFill>
                            <a:srgbClr val="000000"/>
                          </a:solidFill>
                          <a:effectLst/>
                          <a:latin typeface="+mn-lt"/>
                        </a:rPr>
                        <a:t>5.4</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tc>
                  <a:txBody>
                    <a:bodyPr/>
                    <a:lstStyle/>
                    <a:p>
                      <a:pPr algn="l" fontAlgn="b"/>
                      <a:r>
                        <a:rPr lang="en-US" sz="2000" b="0" i="0" u="none" strike="noStrike" dirty="0">
                          <a:solidFill>
                            <a:srgbClr val="000000"/>
                          </a:solidFill>
                          <a:effectLst/>
                          <a:latin typeface="+mn-lt"/>
                        </a:rPr>
                        <a:t>8.1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extLst>
                  <a:ext uri="{0D108BD9-81ED-4DB2-BD59-A6C34878D82A}">
                    <a16:rowId xmlns:a16="http://schemas.microsoft.com/office/drawing/2014/main" val="1304738407"/>
                  </a:ext>
                </a:extLst>
              </a:tr>
              <a:tr h="190502">
                <a:tc>
                  <a:txBody>
                    <a:bodyPr/>
                    <a:lstStyle/>
                    <a:p>
                      <a:pPr algn="l" fontAlgn="b"/>
                      <a:r>
                        <a:rPr lang="en-US" sz="2400" b="1" i="0" u="none" strike="noStrike" dirty="0">
                          <a:solidFill>
                            <a:srgbClr val="000000"/>
                          </a:solidFill>
                          <a:effectLst/>
                          <a:latin typeface="+mn-lt"/>
                        </a:rPr>
                        <a:t>5% (Floor)</a:t>
                      </a:r>
                    </a:p>
                  </a:txBody>
                  <a:tcPr marL="7620" marR="7620" marT="7620" marB="0" anchor="b">
                    <a:lnT w="3175" cap="flat" cmpd="sng" algn="ctr">
                      <a:solidFill>
                        <a:schemeClr val="tx1"/>
                      </a:solidFill>
                      <a:prstDash val="solid"/>
                      <a:round/>
                      <a:headEnd type="none" w="med" len="med"/>
                      <a:tailEnd type="none" w="med" len="med"/>
                    </a:lnT>
                    <a:solidFill>
                      <a:schemeClr val="bg1">
                        <a:lumMod val="85000"/>
                      </a:schemeClr>
                    </a:solidFill>
                  </a:tcPr>
                </a:tc>
                <a:tc>
                  <a:txBody>
                    <a:bodyPr/>
                    <a:lstStyle/>
                    <a:p>
                      <a:pPr algn="l" fontAlgn="b"/>
                      <a:r>
                        <a:rPr lang="en-US" sz="2400" b="1" i="0" u="none" strike="noStrike" dirty="0">
                          <a:solidFill>
                            <a:srgbClr val="000000"/>
                          </a:solidFill>
                          <a:effectLst/>
                          <a:latin typeface="+mn-lt"/>
                        </a:rPr>
                        <a:t>4.7</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2.25</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2.65</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3</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13.2</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6.95</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0.9</a:t>
                      </a:r>
                    </a:p>
                  </a:txBody>
                  <a:tcPr marL="7620" marR="7620" marT="7620" marB="0" anchor="b">
                    <a:solidFill>
                      <a:schemeClr val="bg1">
                        <a:lumMod val="85000"/>
                      </a:schemeClr>
                    </a:solidFill>
                  </a:tcPr>
                </a:tc>
                <a:tc>
                  <a:txBody>
                    <a:bodyPr/>
                    <a:lstStyle/>
                    <a:p>
                      <a:pPr algn="l" fontAlgn="b"/>
                      <a:r>
                        <a:rPr lang="en-US" sz="2400" b="1" i="0" u="none" strike="noStrike" dirty="0">
                          <a:solidFill>
                            <a:srgbClr val="000000"/>
                          </a:solidFill>
                          <a:effectLst/>
                          <a:latin typeface="+mn-lt"/>
                        </a:rPr>
                        <a:t>1.35</a:t>
                      </a:r>
                    </a:p>
                  </a:txBody>
                  <a:tcPr marL="7620" marR="7620" marT="7620" marB="0" anchor="b">
                    <a:solidFill>
                      <a:schemeClr val="bg1">
                        <a:lumMod val="85000"/>
                      </a:schemeClr>
                    </a:solidFill>
                  </a:tcPr>
                </a:tc>
                <a:extLst>
                  <a:ext uri="{0D108BD9-81ED-4DB2-BD59-A6C34878D82A}">
                    <a16:rowId xmlns:a16="http://schemas.microsoft.com/office/drawing/2014/main" val="3701294606"/>
                  </a:ext>
                </a:extLst>
              </a:tr>
            </a:tbl>
          </a:graphicData>
        </a:graphic>
      </p:graphicFrame>
      <p:sp>
        <p:nvSpPr>
          <p:cNvPr id="2" name="Title 1">
            <a:extLst>
              <a:ext uri="{FF2B5EF4-FFF2-40B4-BE49-F238E27FC236}">
                <a16:creationId xmlns:a16="http://schemas.microsoft.com/office/drawing/2014/main" id="{3931EB7B-7ED1-1FBE-91DE-74651C0D7CA9}"/>
              </a:ext>
            </a:extLst>
          </p:cNvPr>
          <p:cNvSpPr>
            <a:spLocks noGrp="1"/>
          </p:cNvSpPr>
          <p:nvPr>
            <p:ph type="title"/>
          </p:nvPr>
        </p:nvSpPr>
        <p:spPr>
          <a:xfrm>
            <a:off x="831850" y="491263"/>
            <a:ext cx="10515600" cy="591673"/>
          </a:xfrm>
        </p:spPr>
        <p:txBody>
          <a:bodyPr>
            <a:normAutofit/>
          </a:bodyPr>
          <a:lstStyle/>
          <a:p>
            <a:r>
              <a:rPr lang="en-US" dirty="0"/>
              <a:t># of Trees (Regulated and Priority)</a:t>
            </a:r>
          </a:p>
        </p:txBody>
      </p:sp>
    </p:spTree>
    <p:extLst>
      <p:ext uri="{BB962C8B-B14F-4D97-AF65-F5344CB8AC3E}">
        <p14:creationId xmlns:p14="http://schemas.microsoft.com/office/powerpoint/2010/main" val="1961151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197E4F43-E958-9063-924B-0FA0DFB72363}"/>
              </a:ext>
            </a:extLst>
          </p:cNvPr>
          <p:cNvGraphicFramePr>
            <a:graphicFrameLocks noGrp="1"/>
          </p:cNvGraphicFramePr>
          <p:nvPr>
            <p:ph sz="half" idx="1"/>
            <p:extLst>
              <p:ext uri="{D42A27DB-BD31-4B8C-83A1-F6EECF244321}">
                <p14:modId xmlns:p14="http://schemas.microsoft.com/office/powerpoint/2010/main" val="1317340025"/>
              </p:ext>
            </p:extLst>
          </p:nvPr>
        </p:nvGraphicFramePr>
        <p:xfrm>
          <a:off x="238034" y="1580352"/>
          <a:ext cx="11715932" cy="4378556"/>
        </p:xfrm>
        <a:graphic>
          <a:graphicData uri="http://schemas.openxmlformats.org/drawingml/2006/table">
            <a:tbl>
              <a:tblPr>
                <a:tableStyleId>{5C22544A-7EE6-4342-B048-85BDC9FD1C3A}</a:tableStyleId>
              </a:tblPr>
              <a:tblGrid>
                <a:gridCol w="2206172">
                  <a:extLst>
                    <a:ext uri="{9D8B030D-6E8A-4147-A177-3AD203B41FA5}">
                      <a16:colId xmlns:a16="http://schemas.microsoft.com/office/drawing/2014/main" val="2803556301"/>
                    </a:ext>
                  </a:extLst>
                </a:gridCol>
                <a:gridCol w="1188720">
                  <a:extLst>
                    <a:ext uri="{9D8B030D-6E8A-4147-A177-3AD203B41FA5}">
                      <a16:colId xmlns:a16="http://schemas.microsoft.com/office/drawing/2014/main" val="3185226206"/>
                    </a:ext>
                  </a:extLst>
                </a:gridCol>
                <a:gridCol w="1188720">
                  <a:extLst>
                    <a:ext uri="{9D8B030D-6E8A-4147-A177-3AD203B41FA5}">
                      <a16:colId xmlns:a16="http://schemas.microsoft.com/office/drawing/2014/main" val="434572123"/>
                    </a:ext>
                  </a:extLst>
                </a:gridCol>
                <a:gridCol w="1188720">
                  <a:extLst>
                    <a:ext uri="{9D8B030D-6E8A-4147-A177-3AD203B41FA5}">
                      <a16:colId xmlns:a16="http://schemas.microsoft.com/office/drawing/2014/main" val="2745305195"/>
                    </a:ext>
                  </a:extLst>
                </a:gridCol>
                <a:gridCol w="1188720">
                  <a:extLst>
                    <a:ext uri="{9D8B030D-6E8A-4147-A177-3AD203B41FA5}">
                      <a16:colId xmlns:a16="http://schemas.microsoft.com/office/drawing/2014/main" val="686140604"/>
                    </a:ext>
                  </a:extLst>
                </a:gridCol>
                <a:gridCol w="1188720">
                  <a:extLst>
                    <a:ext uri="{9D8B030D-6E8A-4147-A177-3AD203B41FA5}">
                      <a16:colId xmlns:a16="http://schemas.microsoft.com/office/drawing/2014/main" val="698342569"/>
                    </a:ext>
                  </a:extLst>
                </a:gridCol>
                <a:gridCol w="1188720">
                  <a:extLst>
                    <a:ext uri="{9D8B030D-6E8A-4147-A177-3AD203B41FA5}">
                      <a16:colId xmlns:a16="http://schemas.microsoft.com/office/drawing/2014/main" val="3386028048"/>
                    </a:ext>
                  </a:extLst>
                </a:gridCol>
                <a:gridCol w="1188720">
                  <a:extLst>
                    <a:ext uri="{9D8B030D-6E8A-4147-A177-3AD203B41FA5}">
                      <a16:colId xmlns:a16="http://schemas.microsoft.com/office/drawing/2014/main" val="3686280030"/>
                    </a:ext>
                  </a:extLst>
                </a:gridCol>
                <a:gridCol w="1188720">
                  <a:extLst>
                    <a:ext uri="{9D8B030D-6E8A-4147-A177-3AD203B41FA5}">
                      <a16:colId xmlns:a16="http://schemas.microsoft.com/office/drawing/2014/main" val="1081043091"/>
                    </a:ext>
                  </a:extLst>
                </a:gridCol>
              </a:tblGrid>
              <a:tr h="1161623">
                <a:tc>
                  <a:txBody>
                    <a:bodyPr/>
                    <a:lstStyle/>
                    <a:p>
                      <a:pPr algn="l" fontAlgn="b"/>
                      <a:endParaRPr lang="en-US" sz="20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Sky Vista Single-Unit 9.13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Poplar</a:t>
                      </a:r>
                    </a:p>
                    <a:p>
                      <a:pPr algn="ctr" fontAlgn="b"/>
                      <a:r>
                        <a:rPr lang="en-US" sz="1800" b="1" u="none" strike="noStrike" dirty="0">
                          <a:solidFill>
                            <a:schemeClr val="bg1"/>
                          </a:solidFill>
                          <a:effectLst/>
                        </a:rPr>
                        <a:t>Cottages 0.54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Century Mixed-Use 1.50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Veridian Multi-Unit 2.81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Caraway Master Plan </a:t>
                      </a:r>
                    </a:p>
                    <a:p>
                      <a:pPr algn="ctr" fontAlgn="b"/>
                      <a:r>
                        <a:rPr lang="en-US" sz="1800" b="1" u="none" strike="noStrike" dirty="0">
                          <a:solidFill>
                            <a:schemeClr val="bg1"/>
                          </a:solidFill>
                          <a:effectLst/>
                        </a:rPr>
                        <a:t>(Phase 1) 16.81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Parkside Place  Master Plan      37.10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Bri Multi-Unit  </a:t>
                      </a:r>
                    </a:p>
                    <a:p>
                      <a:pPr algn="ctr" fontAlgn="b"/>
                      <a:r>
                        <a:rPr lang="en-US" sz="1800" b="1" u="none" strike="noStrike" dirty="0">
                          <a:solidFill>
                            <a:schemeClr val="bg1"/>
                          </a:solidFill>
                          <a:effectLst/>
                        </a:rPr>
                        <a:t>2.23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Bulletin Multi-Unit 1.57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extLst>
                  <a:ext uri="{0D108BD9-81ED-4DB2-BD59-A6C34878D82A}">
                    <a16:rowId xmlns:a16="http://schemas.microsoft.com/office/drawing/2014/main" val="615595918"/>
                  </a:ext>
                </a:extLst>
              </a:tr>
              <a:tr h="165946">
                <a:tc gridSpan="9">
                  <a:txBody>
                    <a:bodyPr/>
                    <a:lstStyle/>
                    <a:p>
                      <a:pPr algn="l" fontAlgn="b"/>
                      <a:r>
                        <a:rPr lang="en-US" sz="2400" b="1" i="0" u="none" strike="noStrike" dirty="0">
                          <a:solidFill>
                            <a:srgbClr val="000000"/>
                          </a:solidFill>
                          <a:effectLst/>
                          <a:latin typeface="Arial" panose="020B0604020202020204" pitchFamily="34" charset="0"/>
                        </a:rPr>
                        <a:t>DBH</a:t>
                      </a:r>
                    </a:p>
                  </a:txBody>
                  <a:tcPr marL="4539" marR="4539" marT="4539" marB="0" anchor="b">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a:p>
                  </a:txBody>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extLst>
                  <a:ext uri="{0D108BD9-81ED-4DB2-BD59-A6C34878D82A}">
                    <a16:rowId xmlns:a16="http://schemas.microsoft.com/office/drawing/2014/main" val="1540132499"/>
                  </a:ext>
                </a:extLst>
              </a:tr>
              <a:tr h="165946">
                <a:tc>
                  <a:txBody>
                    <a:bodyPr/>
                    <a:lstStyle/>
                    <a:p>
                      <a:pPr algn="l" fontAlgn="b"/>
                      <a:r>
                        <a:rPr lang="en-US" sz="2000" b="1" u="none" strike="noStrike" dirty="0">
                          <a:effectLst/>
                        </a:rPr>
                        <a:t>Actual On-Site DB </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1739</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715</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897</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968</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3484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2564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324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362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36298"/>
                  </a:ext>
                </a:extLst>
              </a:tr>
              <a:tr h="295794">
                <a:tc>
                  <a:txBody>
                    <a:bodyPr/>
                    <a:lstStyle/>
                    <a:p>
                      <a:pPr algn="l" fontAlgn="b"/>
                      <a:r>
                        <a:rPr lang="en-US" sz="2000" b="1" u="none" strike="noStrike" dirty="0">
                          <a:effectLst/>
                        </a:rPr>
                        <a:t>Actual Preservation </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44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207</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144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1352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392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233</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206</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23727326"/>
                  </a:ext>
                </a:extLst>
              </a:tr>
              <a:tr h="165946">
                <a:tc>
                  <a:txBody>
                    <a:bodyPr/>
                    <a:lstStyle/>
                    <a:p>
                      <a:pPr algn="l" fontAlgn="b"/>
                      <a:r>
                        <a:rPr lang="en-US" sz="2000" b="1" i="0" u="none" strike="noStrike" dirty="0">
                          <a:solidFill>
                            <a:srgbClr val="000000"/>
                          </a:solidFill>
                          <a:effectLst/>
                          <a:latin typeface="Arial" panose="020B0604020202020204" pitchFamily="34" charset="0"/>
                        </a:rPr>
                        <a:t>% Preserved </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2.53%</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28.95%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0.00%</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14.88%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38.81%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15.29%</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71.91%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b="0" i="0" u="none" strike="noStrike" dirty="0">
                          <a:solidFill>
                            <a:srgbClr val="000000"/>
                          </a:solidFill>
                          <a:effectLst/>
                          <a:latin typeface="+mn-lt"/>
                        </a:rPr>
                        <a:t>56.91%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0574112"/>
                  </a:ext>
                </a:extLst>
              </a:tr>
              <a:tr h="165946">
                <a:tc>
                  <a:txBody>
                    <a:bodyPr/>
                    <a:lstStyle/>
                    <a:p>
                      <a:pPr algn="l" fontAlgn="b"/>
                      <a:r>
                        <a:rPr lang="en-US" sz="2000" b="1" u="none" strike="noStrike" dirty="0">
                          <a:effectLst/>
                        </a:rPr>
                        <a:t>20%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347.8</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143</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179.4</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193.6</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696.8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512.8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64.8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72.4</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3620818309"/>
                  </a:ext>
                </a:extLst>
              </a:tr>
              <a:tr h="165946">
                <a:tc>
                  <a:txBody>
                    <a:bodyPr/>
                    <a:lstStyle/>
                    <a:p>
                      <a:pPr algn="l" fontAlgn="b"/>
                      <a:r>
                        <a:rPr lang="en-US" sz="2000" b="1" u="none" strike="noStrike" dirty="0">
                          <a:effectLst/>
                        </a:rPr>
                        <a:t>25%</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434.75</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178.75</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224.25</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242</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871</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641</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rPr>
                        <a:t>81</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l" fontAlgn="b"/>
                      <a:r>
                        <a:rPr lang="en-US" sz="2000" u="none" strike="noStrike" dirty="0">
                          <a:effectLst/>
                        </a:rPr>
                        <a:t>90.5</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3156436977"/>
                  </a:ext>
                </a:extLst>
              </a:tr>
              <a:tr h="84574">
                <a:tc>
                  <a:txBody>
                    <a:bodyPr/>
                    <a:lstStyle/>
                    <a:p>
                      <a:pPr algn="l" fontAlgn="b"/>
                      <a:r>
                        <a:rPr lang="en-US" sz="2000" b="1" u="none" strike="noStrike" dirty="0">
                          <a:effectLst/>
                          <a:latin typeface="+mn-lt"/>
                        </a:rPr>
                        <a:t>30%</a:t>
                      </a:r>
                      <a:endParaRPr lang="en-US" sz="20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latin typeface="+mn-lt"/>
                        </a:rPr>
                        <a:t>521.7</a:t>
                      </a:r>
                      <a:endParaRPr lang="en-US" sz="20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l" fontAlgn="b"/>
                      <a:r>
                        <a:rPr lang="en-US" sz="2000" u="none" strike="noStrike" dirty="0">
                          <a:effectLst/>
                          <a:latin typeface="+mn-lt"/>
                        </a:rPr>
                        <a:t>214.5*</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FFFF00"/>
                    </a:solidFill>
                  </a:tcPr>
                </a:tc>
                <a:tc>
                  <a:txBody>
                    <a:bodyPr/>
                    <a:lstStyle/>
                    <a:p>
                      <a:pPr algn="l" fontAlgn="b"/>
                      <a:r>
                        <a:rPr lang="en-US" sz="2000" u="none" strike="noStrike" dirty="0">
                          <a:effectLst/>
                          <a:latin typeface="+mn-lt"/>
                        </a:rPr>
                        <a:t>269.1</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r>
                        <a:rPr lang="en-US" sz="2000" u="none" strike="noStrike" dirty="0">
                          <a:effectLst/>
                          <a:latin typeface="+mn-lt"/>
                        </a:rPr>
                        <a:t>290.4</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r>
                        <a:rPr lang="en-US" sz="2000" u="none" strike="noStrike" dirty="0">
                          <a:effectLst/>
                          <a:latin typeface="+mn-lt"/>
                        </a:rPr>
                        <a:t>1045.2</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tc>
                  <a:txBody>
                    <a:bodyPr/>
                    <a:lstStyle/>
                    <a:p>
                      <a:pPr algn="l" fontAlgn="b"/>
                      <a:r>
                        <a:rPr lang="en-US" sz="2000" u="none" strike="noStrike" dirty="0">
                          <a:effectLst/>
                          <a:latin typeface="+mn-lt"/>
                        </a:rPr>
                        <a:t>769.2</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r>
                        <a:rPr lang="en-US" sz="2000" u="none" strike="noStrike" dirty="0">
                          <a:effectLst/>
                          <a:latin typeface="+mn-lt"/>
                        </a:rPr>
                        <a:t>97.2</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tc>
                  <a:txBody>
                    <a:bodyPr/>
                    <a:lstStyle/>
                    <a:p>
                      <a:pPr algn="l" fontAlgn="b"/>
                      <a:r>
                        <a:rPr lang="en-US" sz="2000" u="none" strike="noStrike" dirty="0">
                          <a:effectLst/>
                          <a:latin typeface="+mn-lt"/>
                        </a:rPr>
                        <a:t>108.6</a:t>
                      </a:r>
                      <a:endParaRPr lang="en-US" sz="20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rgbClr val="92D050"/>
                    </a:solidFill>
                  </a:tcPr>
                </a:tc>
                <a:extLst>
                  <a:ext uri="{0D108BD9-81ED-4DB2-BD59-A6C34878D82A}">
                    <a16:rowId xmlns:a16="http://schemas.microsoft.com/office/drawing/2014/main" val="2891878153"/>
                  </a:ext>
                </a:extLst>
              </a:tr>
              <a:tr h="312420">
                <a:tc>
                  <a:txBody>
                    <a:bodyPr/>
                    <a:lstStyle/>
                    <a:p>
                      <a:pPr algn="l" fontAlgn="b"/>
                      <a:r>
                        <a:rPr lang="en-US" sz="2400" b="1" i="0" u="none" strike="noStrike" dirty="0">
                          <a:solidFill>
                            <a:srgbClr val="000000"/>
                          </a:solidFill>
                          <a:effectLst/>
                          <a:latin typeface="+mn-lt"/>
                        </a:rPr>
                        <a:t>0.05% (Floor)</a:t>
                      </a:r>
                    </a:p>
                  </a:txBody>
                  <a:tcPr marL="7620" marR="7620" marT="7620" marB="0" anchor="b">
                    <a:lnR w="12700" cap="flat" cmpd="sng" algn="ctr">
                      <a:solidFill>
                        <a:schemeClr val="bg2"/>
                      </a:solidFill>
                      <a:prstDash val="solid"/>
                      <a:round/>
                      <a:headEnd type="none" w="med" len="med"/>
                      <a:tailEnd type="none" w="med" len="med"/>
                    </a:lnR>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r>
                        <a:rPr lang="en-US" sz="2400" b="1" i="0" u="none" strike="noStrike" dirty="0">
                          <a:solidFill>
                            <a:srgbClr val="000000"/>
                          </a:solidFill>
                          <a:effectLst/>
                          <a:latin typeface="+mn-lt"/>
                        </a:rPr>
                        <a:t>86.95</a:t>
                      </a:r>
                    </a:p>
                  </a:txBody>
                  <a:tcPr marL="7620" marR="7620" marT="7620" marB="0" anchor="b">
                    <a:lnL w="12700" cap="flat" cmpd="sng" algn="ctr">
                      <a:solidFill>
                        <a:schemeClr val="bg2"/>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chemeClr val="bg1">
                        <a:lumMod val="95000"/>
                      </a:schemeClr>
                    </a:solidFill>
                  </a:tcPr>
                </a:tc>
                <a:tc>
                  <a:txBody>
                    <a:bodyPr/>
                    <a:lstStyle/>
                    <a:p>
                      <a:pPr algn="l" fontAlgn="b"/>
                      <a:r>
                        <a:rPr lang="en-US" sz="2400" b="1" i="0" u="none" strike="noStrike" dirty="0">
                          <a:solidFill>
                            <a:srgbClr val="000000"/>
                          </a:solidFill>
                          <a:effectLst/>
                          <a:latin typeface="+mn-lt"/>
                        </a:rPr>
                        <a:t>35.75</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44.85</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48.4</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174.2</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128.2</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16.2</a:t>
                      </a:r>
                    </a:p>
                  </a:txBody>
                  <a:tcPr marL="7620" marR="7620" marT="7620" marB="0" anchor="b">
                    <a:solidFill>
                      <a:schemeClr val="bg1">
                        <a:lumMod val="95000"/>
                      </a:schemeClr>
                    </a:solidFill>
                  </a:tcPr>
                </a:tc>
                <a:tc>
                  <a:txBody>
                    <a:bodyPr/>
                    <a:lstStyle/>
                    <a:p>
                      <a:pPr algn="l" fontAlgn="b"/>
                      <a:r>
                        <a:rPr lang="en-US" sz="2400" b="1" i="0" u="none" strike="noStrike" dirty="0">
                          <a:solidFill>
                            <a:srgbClr val="000000"/>
                          </a:solidFill>
                          <a:effectLst/>
                          <a:latin typeface="+mn-lt"/>
                        </a:rPr>
                        <a:t>18.1</a:t>
                      </a:r>
                    </a:p>
                  </a:txBody>
                  <a:tcPr marL="7620" marR="7620" marT="7620" marB="0" anchor="b">
                    <a:solidFill>
                      <a:schemeClr val="bg1">
                        <a:lumMod val="95000"/>
                      </a:schemeClr>
                    </a:solidFill>
                  </a:tcPr>
                </a:tc>
                <a:extLst>
                  <a:ext uri="{0D108BD9-81ED-4DB2-BD59-A6C34878D82A}">
                    <a16:rowId xmlns:a16="http://schemas.microsoft.com/office/drawing/2014/main" val="271620035"/>
                  </a:ext>
                </a:extLst>
              </a:tr>
              <a:tr h="63648">
                <a:tc gridSpan="9">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1" u="none" strike="noStrike" dirty="0">
                          <a:effectLst/>
                        </a:rPr>
                        <a:t> </a:t>
                      </a:r>
                      <a:r>
                        <a:rPr lang="en-US" sz="2000" u="none" strike="noStrike" dirty="0">
                          <a:effectLst/>
                        </a:rPr>
                        <a:t> * save one more 8” tree</a:t>
                      </a:r>
                      <a:endParaRPr lang="en-US" sz="2000" b="0" i="0" u="none" strike="noStrike" dirty="0">
                        <a:solidFill>
                          <a:srgbClr val="000000"/>
                        </a:solidFill>
                        <a:effectLst/>
                        <a:latin typeface="Arial" panose="020B0604020202020204" pitchFamily="34" charset="0"/>
                      </a:endParaRPr>
                    </a:p>
                    <a:p>
                      <a:pPr algn="l" fontAlgn="b"/>
                      <a:endParaRPr lang="en-US" sz="2000" b="0" i="0" u="none" strike="noStrike" dirty="0">
                        <a:solidFill>
                          <a:srgbClr val="000000"/>
                        </a:solidFill>
                        <a:effectLst/>
                        <a:latin typeface="Arial" panose="020B0604020202020204" pitchFamily="34" charset="0"/>
                      </a:endParaRPr>
                    </a:p>
                  </a:txBody>
                  <a:tcPr marL="4539" marR="4539" marT="4539" marB="0" anchor="b">
                    <a:solidFill>
                      <a:schemeClr val="bg1">
                        <a:lumMod val="9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46164807"/>
                  </a:ext>
                </a:extLst>
              </a:tr>
            </a:tbl>
          </a:graphicData>
        </a:graphic>
      </p:graphicFrame>
      <p:sp>
        <p:nvSpPr>
          <p:cNvPr id="2" name="Title 1">
            <a:extLst>
              <a:ext uri="{FF2B5EF4-FFF2-40B4-BE49-F238E27FC236}">
                <a16:creationId xmlns:a16="http://schemas.microsoft.com/office/drawing/2014/main" id="{45EE2E83-2577-B7C3-332F-AF9EEF85DDB5}"/>
              </a:ext>
            </a:extLst>
          </p:cNvPr>
          <p:cNvSpPr>
            <a:spLocks noGrp="1"/>
          </p:cNvSpPr>
          <p:nvPr>
            <p:ph type="title"/>
          </p:nvPr>
        </p:nvSpPr>
        <p:spPr>
          <a:xfrm>
            <a:off x="831850" y="491263"/>
            <a:ext cx="10515600" cy="591673"/>
          </a:xfrm>
        </p:spPr>
        <p:txBody>
          <a:bodyPr>
            <a:normAutofit/>
          </a:bodyPr>
          <a:lstStyle/>
          <a:p>
            <a:r>
              <a:rPr lang="en-US" dirty="0"/>
              <a:t>DBH (Regulated and Priority) </a:t>
            </a:r>
          </a:p>
        </p:txBody>
      </p:sp>
    </p:spTree>
    <p:extLst>
      <p:ext uri="{BB962C8B-B14F-4D97-AF65-F5344CB8AC3E}">
        <p14:creationId xmlns:p14="http://schemas.microsoft.com/office/powerpoint/2010/main" val="82821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4C49E-4489-E103-45ED-7FFE22BCC7A3}"/>
              </a:ext>
            </a:extLst>
          </p:cNvPr>
          <p:cNvSpPr>
            <a:spLocks noGrp="1"/>
          </p:cNvSpPr>
          <p:nvPr>
            <p:ph type="title"/>
          </p:nvPr>
        </p:nvSpPr>
        <p:spPr/>
        <p:txBody>
          <a:bodyPr/>
          <a:lstStyle/>
          <a:p>
            <a:r>
              <a:rPr lang="en-US" dirty="0"/>
              <a:t>2.74 Acres </a:t>
            </a:r>
          </a:p>
        </p:txBody>
      </p:sp>
      <p:pic>
        <p:nvPicPr>
          <p:cNvPr id="4" name="Content Placeholder 3">
            <a:extLst>
              <a:ext uri="{FF2B5EF4-FFF2-40B4-BE49-F238E27FC236}">
                <a16:creationId xmlns:a16="http://schemas.microsoft.com/office/drawing/2014/main" id="{A55B7D35-CD91-736D-70EA-D4EC2BB4AA1E}"/>
              </a:ext>
            </a:extLst>
          </p:cNvPr>
          <p:cNvPicPr>
            <a:picLocks noGrp="1" noChangeAspect="1"/>
          </p:cNvPicPr>
          <p:nvPr>
            <p:ph sz="half" idx="1"/>
          </p:nvPr>
        </p:nvPicPr>
        <p:blipFill>
          <a:blip r:embed="rId3"/>
          <a:stretch>
            <a:fillRect/>
          </a:stretch>
        </p:blipFill>
        <p:spPr>
          <a:xfrm>
            <a:off x="3169927" y="1233488"/>
            <a:ext cx="5845796" cy="4610100"/>
          </a:xfrm>
        </p:spPr>
      </p:pic>
    </p:spTree>
    <p:extLst>
      <p:ext uri="{BB962C8B-B14F-4D97-AF65-F5344CB8AC3E}">
        <p14:creationId xmlns:p14="http://schemas.microsoft.com/office/powerpoint/2010/main" val="889780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C0CC8-AD0F-B569-609B-3D8F9823C69E}"/>
              </a:ext>
            </a:extLst>
          </p:cNvPr>
          <p:cNvSpPr>
            <a:spLocks noGrp="1"/>
          </p:cNvSpPr>
          <p:nvPr>
            <p:ph type="title"/>
          </p:nvPr>
        </p:nvSpPr>
        <p:spPr/>
        <p:txBody>
          <a:bodyPr/>
          <a:lstStyle/>
          <a:p>
            <a:r>
              <a:rPr lang="en-US" dirty="0"/>
              <a:t>Parkside Place Comparison (37.10 Acres) </a:t>
            </a:r>
          </a:p>
        </p:txBody>
      </p:sp>
      <p:graphicFrame>
        <p:nvGraphicFramePr>
          <p:cNvPr id="4" name="Content Placeholder 5">
            <a:extLst>
              <a:ext uri="{FF2B5EF4-FFF2-40B4-BE49-F238E27FC236}">
                <a16:creationId xmlns:a16="http://schemas.microsoft.com/office/drawing/2014/main" id="{EFDDFBDA-794C-817F-B1A2-AD7C4EFD8538}"/>
              </a:ext>
            </a:extLst>
          </p:cNvPr>
          <p:cNvGraphicFramePr>
            <a:graphicFrameLocks/>
          </p:cNvGraphicFramePr>
          <p:nvPr>
            <p:extLst>
              <p:ext uri="{D42A27DB-BD31-4B8C-83A1-F6EECF244321}">
                <p14:modId xmlns:p14="http://schemas.microsoft.com/office/powerpoint/2010/main" val="4081727938"/>
              </p:ext>
            </p:extLst>
          </p:nvPr>
        </p:nvGraphicFramePr>
        <p:xfrm>
          <a:off x="1850454" y="1778314"/>
          <a:ext cx="8815436" cy="3301371"/>
        </p:xfrm>
        <a:graphic>
          <a:graphicData uri="http://schemas.openxmlformats.org/drawingml/2006/table">
            <a:tbl>
              <a:tblPr/>
              <a:tblGrid>
                <a:gridCol w="1954121">
                  <a:extLst>
                    <a:ext uri="{9D8B030D-6E8A-4147-A177-3AD203B41FA5}">
                      <a16:colId xmlns:a16="http://schemas.microsoft.com/office/drawing/2014/main" val="3110096143"/>
                    </a:ext>
                  </a:extLst>
                </a:gridCol>
                <a:gridCol w="2344600">
                  <a:extLst>
                    <a:ext uri="{9D8B030D-6E8A-4147-A177-3AD203B41FA5}">
                      <a16:colId xmlns:a16="http://schemas.microsoft.com/office/drawing/2014/main" val="1788648974"/>
                    </a:ext>
                  </a:extLst>
                </a:gridCol>
                <a:gridCol w="2344600">
                  <a:extLst>
                    <a:ext uri="{9D8B030D-6E8A-4147-A177-3AD203B41FA5}">
                      <a16:colId xmlns:a16="http://schemas.microsoft.com/office/drawing/2014/main" val="2870355580"/>
                    </a:ext>
                  </a:extLst>
                </a:gridCol>
                <a:gridCol w="2172115">
                  <a:extLst>
                    <a:ext uri="{9D8B030D-6E8A-4147-A177-3AD203B41FA5}">
                      <a16:colId xmlns:a16="http://schemas.microsoft.com/office/drawing/2014/main" val="2194044666"/>
                    </a:ext>
                  </a:extLst>
                </a:gridCol>
              </a:tblGrid>
              <a:tr h="1000972">
                <a:tc>
                  <a:txBody>
                    <a:bodyPr/>
                    <a:lstStyle/>
                    <a:p>
                      <a:pPr algn="l" fontAlgn="t"/>
                      <a:r>
                        <a:rPr lang="en-US" sz="2000" b="0" i="0" u="none" strike="noStrike" dirty="0">
                          <a:solidFill>
                            <a:schemeClr val="bg1"/>
                          </a:solidFill>
                          <a:effectLst/>
                          <a:latin typeface="+mn-lt"/>
                          <a:cs typeface="Arial" panose="020B0604020202020204" pitchFamily="34" charset="0"/>
                        </a:rPr>
                        <a:t> </a:t>
                      </a:r>
                      <a:r>
                        <a:rPr lang="en-US" sz="2000" b="1" i="0" u="none" strike="noStrike" dirty="0">
                          <a:solidFill>
                            <a:schemeClr val="bg1"/>
                          </a:solidFill>
                          <a:effectLst/>
                          <a:latin typeface="+mn-lt"/>
                          <a:cs typeface="Arial" panose="020B0604020202020204" pitchFamily="34" charset="0"/>
                        </a:rPr>
                        <a:t>Parkside Place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6" or Larger </a:t>
                      </a:r>
                    </a:p>
                    <a:p>
                      <a:pPr algn="ctr" rtl="0" fontAlgn="t"/>
                      <a:r>
                        <a:rPr lang="en-US" sz="2000" b="1" i="0" u="none" strike="noStrike" dirty="0">
                          <a:solidFill>
                            <a:schemeClr val="bg1"/>
                          </a:solidFill>
                          <a:effectLst/>
                          <a:latin typeface="+mn-lt"/>
                          <a:cs typeface="Arial" panose="020B0604020202020204" pitchFamily="34" charset="0"/>
                        </a:rPr>
                        <a:t>(All Trees)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6“ (Deciduous) &amp;</a:t>
                      </a:r>
                    </a:p>
                    <a:p>
                      <a:pPr algn="ctr" rtl="0" fontAlgn="t"/>
                      <a:r>
                        <a:rPr lang="en-US" sz="2000" b="1" i="0" u="none" strike="noStrike" dirty="0">
                          <a:solidFill>
                            <a:schemeClr val="bg1"/>
                          </a:solidFill>
                          <a:effectLst/>
                          <a:latin typeface="+mn-lt"/>
                          <a:cs typeface="Arial" panose="020B0604020202020204" pitchFamily="34" charset="0"/>
                        </a:rPr>
                        <a:t> 10“ (Coniferous)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10” or Larger </a:t>
                      </a:r>
                    </a:p>
                    <a:p>
                      <a:pPr algn="ctr" rtl="0" fontAlgn="t"/>
                      <a:r>
                        <a:rPr lang="en-US" sz="2000" b="1" i="0" u="none" strike="noStrike" dirty="0">
                          <a:solidFill>
                            <a:schemeClr val="bg1"/>
                          </a:solidFill>
                          <a:effectLst/>
                          <a:latin typeface="+mn-lt"/>
                          <a:cs typeface="Arial" panose="020B0604020202020204" pitchFamily="34" charset="0"/>
                        </a:rPr>
                        <a:t>(All Trees)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2712053385"/>
                  </a:ext>
                </a:extLst>
              </a:tr>
              <a:tr h="650681">
                <a:tc>
                  <a:txBody>
                    <a:bodyPr/>
                    <a:lstStyle/>
                    <a:p>
                      <a:pPr algn="l" rtl="0" fontAlgn="b"/>
                      <a:r>
                        <a:rPr lang="en-US" sz="2000" b="1" i="0" u="none" strike="noStrike" dirty="0">
                          <a:solidFill>
                            <a:srgbClr val="000000"/>
                          </a:solidFill>
                          <a:effectLst/>
                          <a:latin typeface="+mn-lt"/>
                          <a:cs typeface="Arial" panose="020B0604020202020204" pitchFamily="34" charset="0"/>
                        </a:rPr>
                        <a:t>Total # of Trees On-site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187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139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133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2001749838"/>
                  </a:ext>
                </a:extLst>
              </a:tr>
              <a:tr h="516249">
                <a:tc>
                  <a:txBody>
                    <a:bodyPr/>
                    <a:lstStyle/>
                    <a:p>
                      <a:pPr algn="l" rtl="0" fontAlgn="b"/>
                      <a:r>
                        <a:rPr lang="en-US" sz="2000" b="1" i="0" u="none" strike="noStrike" dirty="0">
                          <a:solidFill>
                            <a:srgbClr val="000000"/>
                          </a:solidFill>
                          <a:effectLst/>
                          <a:latin typeface="+mn-lt"/>
                          <a:cs typeface="Arial" panose="020B0604020202020204" pitchFamily="34" charset="0"/>
                        </a:rPr>
                        <a:t>Total DBH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2,902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2,564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2,529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2149488002"/>
                  </a:ext>
                </a:extLst>
              </a:tr>
              <a:tr h="516249">
                <a:tc>
                  <a:txBody>
                    <a:bodyPr/>
                    <a:lstStyle/>
                    <a:p>
                      <a:pPr algn="l" rtl="0" fontAlgn="b">
                        <a:spcBef>
                          <a:spcPts val="600"/>
                        </a:spcBef>
                        <a:spcAft>
                          <a:spcPts val="600"/>
                        </a:spcAft>
                      </a:pPr>
                      <a:r>
                        <a:rPr lang="en-US" sz="2000" b="1" i="0" u="none" strike="noStrike" dirty="0">
                          <a:solidFill>
                            <a:srgbClr val="000000"/>
                          </a:solidFill>
                          <a:effectLst/>
                          <a:latin typeface="+mn-lt"/>
                          <a:cs typeface="Arial" panose="020B0604020202020204" pitchFamily="34" charset="0"/>
                        </a:rPr>
                        <a:t>DBH to be Preserved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392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386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378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3093093580"/>
                  </a:ext>
                </a:extLst>
              </a:tr>
              <a:tr h="516249">
                <a:tc>
                  <a:txBody>
                    <a:bodyPr/>
                    <a:lstStyle/>
                    <a:p>
                      <a:pPr algn="l" rtl="0" fontAlgn="b">
                        <a:spcBef>
                          <a:spcPts val="600"/>
                        </a:spcBef>
                        <a:spcAft>
                          <a:spcPts val="600"/>
                        </a:spcAft>
                      </a:pPr>
                      <a:r>
                        <a:rPr lang="en-US" sz="2000" b="1" i="0" u="none" strike="noStrike" dirty="0">
                          <a:solidFill>
                            <a:srgbClr val="000000"/>
                          </a:solidFill>
                          <a:effectLst/>
                          <a:latin typeface="+mn-lt"/>
                          <a:cs typeface="Arial" panose="020B0604020202020204" pitchFamily="34" charset="0"/>
                        </a:rPr>
                        <a:t>% to be Preserved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14%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15%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917692203"/>
                  </a:ext>
                </a:extLst>
              </a:tr>
            </a:tbl>
          </a:graphicData>
        </a:graphic>
      </p:graphicFrame>
    </p:spTree>
    <p:extLst>
      <p:ext uri="{BB962C8B-B14F-4D97-AF65-F5344CB8AC3E}">
        <p14:creationId xmlns:p14="http://schemas.microsoft.com/office/powerpoint/2010/main" val="3059999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C0CC8-AD0F-B569-609B-3D8F9823C69E}"/>
              </a:ext>
            </a:extLst>
          </p:cNvPr>
          <p:cNvSpPr>
            <a:spLocks noGrp="1"/>
          </p:cNvSpPr>
          <p:nvPr>
            <p:ph type="title"/>
          </p:nvPr>
        </p:nvSpPr>
        <p:spPr/>
        <p:txBody>
          <a:bodyPr/>
          <a:lstStyle/>
          <a:p>
            <a:r>
              <a:rPr lang="en-US" dirty="0"/>
              <a:t>Bend Bulletin Multi-Unit (1.57 Acres) </a:t>
            </a:r>
          </a:p>
        </p:txBody>
      </p:sp>
      <p:graphicFrame>
        <p:nvGraphicFramePr>
          <p:cNvPr id="4" name="Content Placeholder 5">
            <a:extLst>
              <a:ext uri="{FF2B5EF4-FFF2-40B4-BE49-F238E27FC236}">
                <a16:creationId xmlns:a16="http://schemas.microsoft.com/office/drawing/2014/main" id="{EFDDFBDA-794C-817F-B1A2-AD7C4EFD8538}"/>
              </a:ext>
            </a:extLst>
          </p:cNvPr>
          <p:cNvGraphicFramePr>
            <a:graphicFrameLocks/>
          </p:cNvGraphicFramePr>
          <p:nvPr>
            <p:extLst>
              <p:ext uri="{D42A27DB-BD31-4B8C-83A1-F6EECF244321}">
                <p14:modId xmlns:p14="http://schemas.microsoft.com/office/powerpoint/2010/main" val="1746627467"/>
              </p:ext>
            </p:extLst>
          </p:nvPr>
        </p:nvGraphicFramePr>
        <p:xfrm>
          <a:off x="2242338" y="1633086"/>
          <a:ext cx="8815436" cy="3264398"/>
        </p:xfrm>
        <a:graphic>
          <a:graphicData uri="http://schemas.openxmlformats.org/drawingml/2006/table">
            <a:tbl>
              <a:tblPr/>
              <a:tblGrid>
                <a:gridCol w="1954121">
                  <a:extLst>
                    <a:ext uri="{9D8B030D-6E8A-4147-A177-3AD203B41FA5}">
                      <a16:colId xmlns:a16="http://schemas.microsoft.com/office/drawing/2014/main" val="3110096143"/>
                    </a:ext>
                  </a:extLst>
                </a:gridCol>
                <a:gridCol w="2344600">
                  <a:extLst>
                    <a:ext uri="{9D8B030D-6E8A-4147-A177-3AD203B41FA5}">
                      <a16:colId xmlns:a16="http://schemas.microsoft.com/office/drawing/2014/main" val="1788648974"/>
                    </a:ext>
                  </a:extLst>
                </a:gridCol>
                <a:gridCol w="2344600">
                  <a:extLst>
                    <a:ext uri="{9D8B030D-6E8A-4147-A177-3AD203B41FA5}">
                      <a16:colId xmlns:a16="http://schemas.microsoft.com/office/drawing/2014/main" val="3254652636"/>
                    </a:ext>
                  </a:extLst>
                </a:gridCol>
                <a:gridCol w="2172115">
                  <a:extLst>
                    <a:ext uri="{9D8B030D-6E8A-4147-A177-3AD203B41FA5}">
                      <a16:colId xmlns:a16="http://schemas.microsoft.com/office/drawing/2014/main" val="3375087168"/>
                    </a:ext>
                  </a:extLst>
                </a:gridCol>
              </a:tblGrid>
              <a:tr h="815657">
                <a:tc>
                  <a:txBody>
                    <a:bodyPr/>
                    <a:lstStyle/>
                    <a:p>
                      <a:pPr algn="l" fontAlgn="t"/>
                      <a:r>
                        <a:rPr lang="en-US" sz="2000" b="1" i="0" u="none" strike="noStrike" dirty="0">
                          <a:solidFill>
                            <a:schemeClr val="bg1"/>
                          </a:solidFill>
                          <a:effectLst/>
                          <a:latin typeface="+mn-lt"/>
                          <a:cs typeface="Arial" panose="020B0604020202020204" pitchFamily="34" charset="0"/>
                        </a:rPr>
                        <a:t>Bend Bulletin Multi-Unit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6" or Larger</a:t>
                      </a:r>
                    </a:p>
                    <a:p>
                      <a:pPr algn="ctr" rtl="0" fontAlgn="t"/>
                      <a:r>
                        <a:rPr lang="en-US" sz="2000" b="1" i="0" u="none" strike="noStrike" dirty="0">
                          <a:solidFill>
                            <a:schemeClr val="bg1"/>
                          </a:solidFill>
                          <a:effectLst/>
                          <a:latin typeface="+mn-lt"/>
                          <a:cs typeface="Arial" panose="020B0604020202020204" pitchFamily="34" charset="0"/>
                        </a:rPr>
                        <a:t>(All Trees)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6“ (Deciduous) &amp;</a:t>
                      </a:r>
                    </a:p>
                    <a:p>
                      <a:pPr algn="ctr" rtl="0" fontAlgn="t"/>
                      <a:r>
                        <a:rPr lang="en-US" sz="2000" b="1" i="0" u="none" strike="noStrike" dirty="0">
                          <a:solidFill>
                            <a:schemeClr val="bg1"/>
                          </a:solidFill>
                          <a:effectLst/>
                          <a:latin typeface="+mn-lt"/>
                          <a:cs typeface="Arial" panose="020B0604020202020204" pitchFamily="34" charset="0"/>
                        </a:rPr>
                        <a:t> 10“ (Coniferous)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2000" b="1" i="0" u="none" strike="noStrike" dirty="0">
                          <a:solidFill>
                            <a:schemeClr val="bg1"/>
                          </a:solidFill>
                          <a:effectLst/>
                          <a:latin typeface="+mn-lt"/>
                          <a:cs typeface="Arial" panose="020B0604020202020204" pitchFamily="34" charset="0"/>
                        </a:rPr>
                        <a:t>10” or Larger </a:t>
                      </a:r>
                    </a:p>
                    <a:p>
                      <a:pPr algn="ctr" rtl="0" fontAlgn="t"/>
                      <a:r>
                        <a:rPr lang="en-US" sz="2000" b="1" i="0" u="none" strike="noStrike" dirty="0">
                          <a:solidFill>
                            <a:schemeClr val="bg1"/>
                          </a:solidFill>
                          <a:effectLst/>
                          <a:latin typeface="+mn-lt"/>
                          <a:cs typeface="Arial" panose="020B0604020202020204" pitchFamily="34" charset="0"/>
                        </a:rPr>
                        <a:t>(All Trees)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2712053385"/>
                  </a:ext>
                </a:extLst>
              </a:tr>
              <a:tr h="697275">
                <a:tc>
                  <a:txBody>
                    <a:bodyPr/>
                    <a:lstStyle/>
                    <a:p>
                      <a:pPr algn="l" rtl="0" fontAlgn="b"/>
                      <a:r>
                        <a:rPr lang="en-US" sz="2000" b="1" i="0" u="none" strike="noStrike" dirty="0">
                          <a:solidFill>
                            <a:srgbClr val="000000"/>
                          </a:solidFill>
                          <a:effectLst/>
                          <a:latin typeface="+mn-lt"/>
                          <a:cs typeface="Arial" panose="020B0604020202020204" pitchFamily="34" charset="0"/>
                        </a:rPr>
                        <a:t>Total # of Trees On-site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2001749838"/>
                  </a:ext>
                </a:extLst>
              </a:tr>
              <a:tr h="553223">
                <a:tc>
                  <a:txBody>
                    <a:bodyPr/>
                    <a:lstStyle/>
                    <a:p>
                      <a:pPr algn="l" rtl="0" fontAlgn="b"/>
                      <a:r>
                        <a:rPr lang="en-US" sz="2000" b="1" i="0" u="none" strike="noStrike" dirty="0">
                          <a:solidFill>
                            <a:srgbClr val="000000"/>
                          </a:solidFill>
                          <a:effectLst/>
                          <a:latin typeface="+mn-lt"/>
                          <a:cs typeface="Arial" panose="020B0604020202020204" pitchFamily="34" charset="0"/>
                        </a:rPr>
                        <a:t>Total DBH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456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362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312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253005255"/>
                  </a:ext>
                </a:extLst>
              </a:tr>
              <a:tr h="553223">
                <a:tc>
                  <a:txBody>
                    <a:bodyPr/>
                    <a:lstStyle/>
                    <a:p>
                      <a:pPr algn="l" rtl="0" fontAlgn="b"/>
                      <a:r>
                        <a:rPr lang="en-US" sz="2000" b="1" i="0" u="none" strike="noStrike" dirty="0">
                          <a:solidFill>
                            <a:srgbClr val="000000"/>
                          </a:solidFill>
                          <a:effectLst/>
                          <a:latin typeface="+mn-lt"/>
                          <a:cs typeface="Arial" panose="020B0604020202020204" pitchFamily="34" charset="0"/>
                        </a:rPr>
                        <a:t>DBH to be Preserved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266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206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fontAlgn="ctr"/>
                      <a:r>
                        <a:rPr lang="en-US" sz="2000" b="1" i="0" u="none" strike="noStrike" dirty="0">
                          <a:solidFill>
                            <a:srgbClr val="000000"/>
                          </a:solidFill>
                          <a:effectLst/>
                          <a:latin typeface="+mn-lt"/>
                          <a:cs typeface="Arial" panose="020B0604020202020204" pitchFamily="34" charset="0"/>
                        </a:rPr>
                        <a:t>200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3093093580"/>
                  </a:ext>
                </a:extLst>
              </a:tr>
              <a:tr h="581023">
                <a:tc>
                  <a:txBody>
                    <a:bodyPr/>
                    <a:lstStyle/>
                    <a:p>
                      <a:pPr algn="l" rtl="0" fontAlgn="b"/>
                      <a:r>
                        <a:rPr lang="en-US" sz="2000" b="1" i="0" u="none" strike="noStrike" dirty="0">
                          <a:solidFill>
                            <a:srgbClr val="000000"/>
                          </a:solidFill>
                          <a:effectLst/>
                          <a:latin typeface="+mn-lt"/>
                          <a:cs typeface="Arial" panose="020B0604020202020204" pitchFamily="34" charset="0"/>
                        </a:rPr>
                        <a:t>% to be Preserved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58%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57%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tc>
                  <a:txBody>
                    <a:bodyPr/>
                    <a:lstStyle/>
                    <a:p>
                      <a:pPr algn="ctr" rtl="0" fontAlgn="ctr"/>
                      <a:r>
                        <a:rPr lang="en-US" sz="2000" b="1" i="0" u="none" strike="noStrike" dirty="0">
                          <a:solidFill>
                            <a:srgbClr val="000000"/>
                          </a:solidFill>
                          <a:effectLst/>
                          <a:latin typeface="+mn-lt"/>
                          <a:cs typeface="Arial" panose="020B0604020202020204" pitchFamily="34" charset="0"/>
                        </a:rPr>
                        <a:t>64%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443686011"/>
                  </a:ext>
                </a:extLst>
              </a:tr>
            </a:tbl>
          </a:graphicData>
        </a:graphic>
      </p:graphicFrame>
    </p:spTree>
    <p:extLst>
      <p:ext uri="{BB962C8B-B14F-4D97-AF65-F5344CB8AC3E}">
        <p14:creationId xmlns:p14="http://schemas.microsoft.com/office/powerpoint/2010/main" val="695111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0CD70-BD7D-3DF1-357F-A347E0048355}"/>
              </a:ext>
            </a:extLst>
          </p:cNvPr>
          <p:cNvSpPr>
            <a:spLocks noGrp="1"/>
          </p:cNvSpPr>
          <p:nvPr>
            <p:ph type="title"/>
          </p:nvPr>
        </p:nvSpPr>
        <p:spPr/>
        <p:txBody>
          <a:bodyPr/>
          <a:lstStyle/>
          <a:p>
            <a:r>
              <a:rPr lang="en-US" dirty="0"/>
              <a:t>Tree Replacement</a:t>
            </a:r>
          </a:p>
        </p:txBody>
      </p:sp>
      <p:graphicFrame>
        <p:nvGraphicFramePr>
          <p:cNvPr id="5" name="Content Placeholder 4">
            <a:extLst>
              <a:ext uri="{FF2B5EF4-FFF2-40B4-BE49-F238E27FC236}">
                <a16:creationId xmlns:a16="http://schemas.microsoft.com/office/drawing/2014/main" id="{06867D84-2390-FE0B-A5C8-C745473744E7}"/>
              </a:ext>
            </a:extLst>
          </p:cNvPr>
          <p:cNvGraphicFramePr>
            <a:graphicFrameLocks noGrp="1"/>
          </p:cNvGraphicFramePr>
          <p:nvPr>
            <p:ph sz="half" idx="1"/>
            <p:extLst>
              <p:ext uri="{D42A27DB-BD31-4B8C-83A1-F6EECF244321}">
                <p14:modId xmlns:p14="http://schemas.microsoft.com/office/powerpoint/2010/main" val="2246936750"/>
              </p:ext>
            </p:extLst>
          </p:nvPr>
        </p:nvGraphicFramePr>
        <p:xfrm>
          <a:off x="7704796" y="2361834"/>
          <a:ext cx="3655356" cy="3765754"/>
        </p:xfrm>
        <a:graphic>
          <a:graphicData uri="http://schemas.openxmlformats.org/drawingml/2006/table">
            <a:tbl>
              <a:tblPr/>
              <a:tblGrid>
                <a:gridCol w="2073049">
                  <a:extLst>
                    <a:ext uri="{9D8B030D-6E8A-4147-A177-3AD203B41FA5}">
                      <a16:colId xmlns:a16="http://schemas.microsoft.com/office/drawing/2014/main" val="1237313338"/>
                    </a:ext>
                  </a:extLst>
                </a:gridCol>
                <a:gridCol w="1582307">
                  <a:extLst>
                    <a:ext uri="{9D8B030D-6E8A-4147-A177-3AD203B41FA5}">
                      <a16:colId xmlns:a16="http://schemas.microsoft.com/office/drawing/2014/main" val="4224692754"/>
                    </a:ext>
                  </a:extLst>
                </a:gridCol>
              </a:tblGrid>
              <a:tr h="1218694">
                <a:tc>
                  <a:txBody>
                    <a:bodyPr/>
                    <a:lstStyle/>
                    <a:p>
                      <a:pPr algn="l" fontAlgn="ctr"/>
                      <a:r>
                        <a:rPr lang="en-US" sz="2000" b="1" i="0" u="none" strike="noStrike" dirty="0">
                          <a:solidFill>
                            <a:schemeClr val="bg1"/>
                          </a:solidFill>
                          <a:effectLst/>
                          <a:latin typeface="Calibri" panose="020F0502020204030204" pitchFamily="34" charset="0"/>
                        </a:rPr>
                        <a:t>Trees Proposed for Removal</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2000" b="1" i="0" u="none" strike="noStrike" dirty="0">
                          <a:solidFill>
                            <a:schemeClr val="bg1"/>
                          </a:solidFill>
                          <a:effectLst/>
                          <a:latin typeface="Calibri" panose="020F0502020204030204" pitchFamily="34" charset="0"/>
                        </a:rPr>
                        <a:t>Trees Removed</a:t>
                      </a:r>
                    </a:p>
                    <a:p>
                      <a:pPr algn="ctr" fontAlgn="ctr"/>
                      <a:endParaRPr lang="en-US" sz="2000" b="1" i="0" u="none" strike="noStrike" dirty="0">
                        <a:solidFill>
                          <a:schemeClr val="bg1"/>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06170927"/>
                  </a:ext>
                </a:extLst>
              </a:tr>
              <a:tr h="509412">
                <a:tc>
                  <a:txBody>
                    <a:bodyPr/>
                    <a:lstStyle/>
                    <a:p>
                      <a:pPr algn="r" fontAlgn="b"/>
                      <a:r>
                        <a:rPr lang="en-US" sz="2000" b="0" i="0" u="none" strike="noStrike" dirty="0">
                          <a:solidFill>
                            <a:schemeClr val="tx1"/>
                          </a:solidFill>
                          <a:effectLst/>
                          <a:latin typeface="Calibri" panose="020F0502020204030204" pitchFamily="34" charset="0"/>
                        </a:rPr>
                        <a:t>Trees 6-10"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b"/>
                      <a:r>
                        <a:rPr lang="en-US" sz="2000" b="0" i="0" u="none" strike="noStrike" dirty="0">
                          <a:solidFill>
                            <a:schemeClr val="tx1"/>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8404607"/>
                  </a:ext>
                </a:extLst>
              </a:tr>
              <a:tr h="509412">
                <a:tc>
                  <a:txBody>
                    <a:bodyPr/>
                    <a:lstStyle/>
                    <a:p>
                      <a:pPr algn="r" fontAlgn="b"/>
                      <a:r>
                        <a:rPr lang="en-US" sz="2000" b="0" i="0" u="none" strike="noStrike" dirty="0">
                          <a:solidFill>
                            <a:schemeClr val="tx1"/>
                          </a:solidFill>
                          <a:effectLst/>
                          <a:latin typeface="Calibri" panose="020F0502020204030204" pitchFamily="34" charset="0"/>
                        </a:rPr>
                        <a:t>Trees 10.1" to 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b"/>
                      <a:r>
                        <a:rPr lang="en-US" sz="2000" b="0" i="0" u="none" strike="noStrike" dirty="0">
                          <a:solidFill>
                            <a:schemeClr val="tx1"/>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20790489"/>
                  </a:ext>
                </a:extLst>
              </a:tr>
              <a:tr h="509412">
                <a:tc>
                  <a:txBody>
                    <a:bodyPr/>
                    <a:lstStyle/>
                    <a:p>
                      <a:pPr algn="r" fontAlgn="b"/>
                      <a:r>
                        <a:rPr lang="en-US" sz="2000" b="0" i="0" u="none" strike="noStrike" dirty="0">
                          <a:solidFill>
                            <a:schemeClr val="tx1"/>
                          </a:solidFill>
                          <a:effectLst/>
                          <a:latin typeface="Calibri" panose="020F0502020204030204" pitchFamily="34" charset="0"/>
                        </a:rPr>
                        <a:t>Trees 14.1"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b"/>
                      <a:r>
                        <a:rPr lang="en-US" sz="2000" b="0" i="0" u="none" strike="noStrike" dirty="0">
                          <a:solidFill>
                            <a:schemeClr val="tx1"/>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45065066"/>
                  </a:ext>
                </a:extLst>
              </a:tr>
              <a:tr h="509412">
                <a:tc>
                  <a:txBody>
                    <a:bodyPr/>
                    <a:lstStyle/>
                    <a:p>
                      <a:pPr algn="r" fontAlgn="b"/>
                      <a:r>
                        <a:rPr lang="en-US" sz="2000" b="0" i="0" u="none" strike="noStrike" dirty="0">
                          <a:solidFill>
                            <a:schemeClr val="tx1"/>
                          </a:solidFill>
                          <a:effectLst/>
                          <a:latin typeface="Calibri" panose="020F0502020204030204" pitchFamily="34" charset="0"/>
                        </a:rPr>
                        <a:t># Trees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b"/>
                      <a:r>
                        <a:rPr lang="en-US" sz="2000" b="0" i="0" u="none" strike="noStrike" dirty="0">
                          <a:solidFill>
                            <a:schemeClr val="tx1"/>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68094527"/>
                  </a:ext>
                </a:extLst>
              </a:tr>
              <a:tr h="509412">
                <a:tc>
                  <a:txBody>
                    <a:bodyPr/>
                    <a:lstStyle/>
                    <a:p>
                      <a:pPr algn="r" fontAlgn="b"/>
                      <a:r>
                        <a:rPr lang="en-US" sz="2000" b="0" i="0" u="none" strike="noStrike" dirty="0">
                          <a:solidFill>
                            <a:schemeClr val="tx1"/>
                          </a:solidFill>
                          <a:effectLst/>
                          <a:latin typeface="Calibri" panose="020F0502020204030204" pitchFamily="34" charset="0"/>
                        </a:rPr>
                        <a:t>Total DBH</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b"/>
                      <a:r>
                        <a:rPr lang="en-US" sz="2000" b="0" i="0" u="none" strike="noStrike" dirty="0">
                          <a:solidFill>
                            <a:schemeClr val="tx1"/>
                          </a:solidFill>
                          <a:effectLst/>
                          <a:latin typeface="Calibri" panose="020F0502020204030204" pitchFamily="34" charset="0"/>
                        </a:rPr>
                        <a:t>968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49127914"/>
                  </a:ext>
                </a:extLst>
              </a:tr>
            </a:tbl>
          </a:graphicData>
        </a:graphic>
      </p:graphicFrame>
      <p:sp>
        <p:nvSpPr>
          <p:cNvPr id="7" name="TextBox 6">
            <a:extLst>
              <a:ext uri="{FF2B5EF4-FFF2-40B4-BE49-F238E27FC236}">
                <a16:creationId xmlns:a16="http://schemas.microsoft.com/office/drawing/2014/main" id="{4F1ED9FC-80E9-14E9-6D1D-E51649A6894B}"/>
              </a:ext>
            </a:extLst>
          </p:cNvPr>
          <p:cNvSpPr txBox="1"/>
          <p:nvPr/>
        </p:nvSpPr>
        <p:spPr>
          <a:xfrm>
            <a:off x="831848" y="1484671"/>
            <a:ext cx="6649607" cy="2585323"/>
          </a:xfrm>
          <a:prstGeom prst="rect">
            <a:avLst/>
          </a:prstGeom>
          <a:noFill/>
        </p:spPr>
        <p:txBody>
          <a:bodyPr wrap="square">
            <a:spAutoFit/>
          </a:bodyPr>
          <a:lstStyle/>
          <a:p>
            <a:pPr marL="0" indent="0">
              <a:buNone/>
            </a:pPr>
            <a:r>
              <a:rPr lang="en-US" sz="1800" i="1" dirty="0">
                <a:solidFill>
                  <a:srgbClr val="15191E"/>
                </a:solidFill>
                <a:effectLst/>
                <a:latin typeface="Open Sans" panose="020B0606030504020204" pitchFamily="34" charset="0"/>
                <a:ea typeface="Calibri" panose="020F0502020204030204" pitchFamily="34" charset="0"/>
              </a:rPr>
              <a:t>DBH - In cases where the 25% DBH is not preserved, the mitigation replacement required to meet the standard is based on the largest tree or trees proposed for removal that equal the required DBH.</a:t>
            </a:r>
          </a:p>
          <a:p>
            <a:pPr marL="0" indent="0">
              <a:buNone/>
            </a:pPr>
            <a:endParaRPr lang="en-US" i="1" dirty="0">
              <a:solidFill>
                <a:srgbClr val="15191E"/>
              </a:solidFill>
              <a:latin typeface="Open Sans" panose="020B0606030504020204" pitchFamily="34" charset="0"/>
              <a:ea typeface="Calibri" panose="020F0502020204030204" pitchFamily="34" charset="0"/>
            </a:endParaRPr>
          </a:p>
          <a:p>
            <a:pPr marL="0" indent="0">
              <a:buNone/>
            </a:pPr>
            <a:r>
              <a:rPr lang="en-US" sz="1800" i="1" dirty="0">
                <a:solidFill>
                  <a:srgbClr val="15191E"/>
                </a:solidFill>
                <a:effectLst/>
                <a:latin typeface="Open Sans" panose="020B0606030504020204" pitchFamily="34" charset="0"/>
                <a:ea typeface="Calibri" panose="020F0502020204030204" pitchFamily="34" charset="0"/>
              </a:rPr>
              <a:t>Example Veridan</a:t>
            </a:r>
          </a:p>
          <a:p>
            <a:pPr marL="0" indent="0">
              <a:buNone/>
            </a:pPr>
            <a:r>
              <a:rPr lang="en-US" sz="1800" i="1" dirty="0">
                <a:solidFill>
                  <a:srgbClr val="15191E"/>
                </a:solidFill>
                <a:effectLst/>
                <a:latin typeface="Open Sans" panose="020B0606030504020204" pitchFamily="34" charset="0"/>
                <a:ea typeface="Calibri" panose="020F0502020204030204" pitchFamily="34" charset="0"/>
              </a:rPr>
              <a:t>25% DBH: 242</a:t>
            </a:r>
          </a:p>
          <a:p>
            <a:pPr marL="0" indent="0">
              <a:buNone/>
            </a:pPr>
            <a:r>
              <a:rPr lang="en-US" i="1" dirty="0">
                <a:solidFill>
                  <a:srgbClr val="15191E"/>
                </a:solidFill>
                <a:latin typeface="Open Sans" panose="020B0606030504020204" pitchFamily="34" charset="0"/>
                <a:ea typeface="Calibri" panose="020F0502020204030204" pitchFamily="34" charset="0"/>
              </a:rPr>
              <a:t>Proposed </a:t>
            </a:r>
            <a:r>
              <a:rPr lang="en-US" sz="1800" i="1" dirty="0">
                <a:solidFill>
                  <a:srgbClr val="15191E"/>
                </a:solidFill>
                <a:effectLst/>
                <a:latin typeface="Open Sans" panose="020B0606030504020204" pitchFamily="34" charset="0"/>
                <a:ea typeface="Calibri" panose="020F0502020204030204" pitchFamily="34" charset="0"/>
              </a:rPr>
              <a:t>preservation: 144 (14.88%) </a:t>
            </a:r>
          </a:p>
          <a:p>
            <a:pPr marL="0" indent="0">
              <a:buNone/>
            </a:pPr>
            <a:r>
              <a:rPr lang="en-US" i="1" dirty="0">
                <a:solidFill>
                  <a:srgbClr val="15191E"/>
                </a:solidFill>
                <a:latin typeface="Open Sans" panose="020B0606030504020204" pitchFamily="34" charset="0"/>
                <a:ea typeface="Calibri" panose="020F0502020204030204" pitchFamily="34" charset="0"/>
              </a:rPr>
              <a:t>Mitigate: 98 DBH</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9414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20B0A-C494-E983-D821-CEA6D51917DE}"/>
              </a:ext>
            </a:extLst>
          </p:cNvPr>
          <p:cNvSpPr>
            <a:spLocks noGrp="1"/>
          </p:cNvSpPr>
          <p:nvPr>
            <p:ph type="title"/>
          </p:nvPr>
        </p:nvSpPr>
        <p:spPr/>
        <p:txBody>
          <a:bodyPr>
            <a:normAutofit/>
          </a:bodyPr>
          <a:lstStyle/>
          <a:p>
            <a:r>
              <a:rPr lang="en-US" dirty="0"/>
              <a:t>City Council Check-in Update &amp; Scope  </a:t>
            </a:r>
          </a:p>
        </p:txBody>
      </p:sp>
      <p:sp>
        <p:nvSpPr>
          <p:cNvPr id="3" name="Content Placeholder 2">
            <a:extLst>
              <a:ext uri="{FF2B5EF4-FFF2-40B4-BE49-F238E27FC236}">
                <a16:creationId xmlns:a16="http://schemas.microsoft.com/office/drawing/2014/main" id="{0643B3B9-1CEA-34B8-B422-3477581420B3}"/>
              </a:ext>
            </a:extLst>
          </p:cNvPr>
          <p:cNvSpPr>
            <a:spLocks noGrp="1"/>
          </p:cNvSpPr>
          <p:nvPr>
            <p:ph sz="half" idx="1"/>
          </p:nvPr>
        </p:nvSpPr>
        <p:spPr/>
        <p:txBody>
          <a:bodyPr/>
          <a:lstStyle/>
          <a:p>
            <a:pPr marL="342900" marR="0" lvl="0" indent="-342900">
              <a:lnSpc>
                <a:spcPct val="100000"/>
              </a:lnSpc>
              <a:spcBef>
                <a:spcPts val="0"/>
              </a:spcBef>
              <a:spcAft>
                <a:spcPts val="600"/>
              </a:spcAft>
              <a:buFont typeface="+mj-lt"/>
              <a:buAutoNum type="arabicPeriod"/>
            </a:pPr>
            <a:r>
              <a:rPr lang="en-US" sz="2000" dirty="0">
                <a:effectLst/>
                <a:ea typeface="Times New Roman" panose="02020603050405020304" pitchFamily="18" charset="0"/>
                <a:cs typeface="Times New Roman" panose="02020603050405020304" pitchFamily="18" charset="0"/>
              </a:rPr>
              <a:t>Provide consistency between BMC Chapter 16.10, Clearing, Grading, and Erosion Control on Construction Sites, BDC Chapter 3.2, Landscaping, Street Trees, Fences and Walls and City of Bend Standards and Specifications Chapter 12, Landscape Architecture and Irrigation Systems</a:t>
            </a:r>
          </a:p>
          <a:p>
            <a:pPr marL="342900" marR="0" lvl="0" indent="-342900">
              <a:lnSpc>
                <a:spcPct val="100000"/>
              </a:lnSpc>
              <a:spcBef>
                <a:spcPts val="0"/>
              </a:spcBef>
              <a:spcAft>
                <a:spcPts val="600"/>
              </a:spcAft>
              <a:buFont typeface="+mj-lt"/>
              <a:buAutoNum type="arabicPeriod"/>
            </a:pPr>
            <a:r>
              <a:rPr lang="en-US" sz="2000" dirty="0">
                <a:effectLst/>
                <a:ea typeface="Times New Roman" panose="02020603050405020304" pitchFamily="18" charset="0"/>
                <a:cs typeface="Times New Roman" panose="02020603050405020304" pitchFamily="18" charset="0"/>
              </a:rPr>
              <a:t>Provide clear and objective tree preservation standards for the development of housing, including needed housing, and include an optional discretionary process for applicants for development;</a:t>
            </a:r>
          </a:p>
          <a:p>
            <a:pPr marL="342900" marR="0" lvl="0" indent="-342900">
              <a:lnSpc>
                <a:spcPct val="100000"/>
              </a:lnSpc>
              <a:spcBef>
                <a:spcPts val="0"/>
              </a:spcBef>
              <a:spcAft>
                <a:spcPts val="600"/>
              </a:spcAft>
              <a:buFont typeface="+mj-lt"/>
              <a:buAutoNum type="arabicPeriod"/>
            </a:pPr>
            <a:r>
              <a:rPr lang="en-US" sz="2000" dirty="0">
                <a:effectLst/>
                <a:ea typeface="Times New Roman" panose="02020603050405020304" pitchFamily="18" charset="0"/>
                <a:cs typeface="Times New Roman" panose="02020603050405020304" pitchFamily="18" charset="0"/>
              </a:rPr>
              <a:t>Consider preservation standards for larger trees similar to the Southeast Area Plan; and</a:t>
            </a:r>
          </a:p>
          <a:p>
            <a:pPr marL="342900" marR="0" lvl="0" indent="-342900">
              <a:lnSpc>
                <a:spcPct val="100000"/>
              </a:lnSpc>
              <a:spcBef>
                <a:spcPts val="0"/>
              </a:spcBef>
              <a:spcAft>
                <a:spcPts val="600"/>
              </a:spcAft>
              <a:buFont typeface="+mj-lt"/>
              <a:buAutoNum type="arabicPeriod"/>
            </a:pPr>
            <a:r>
              <a:rPr lang="en-US" sz="2000" b="1" dirty="0">
                <a:effectLst/>
                <a:ea typeface="Times New Roman" panose="02020603050405020304" pitchFamily="18" charset="0"/>
                <a:cs typeface="Times New Roman" panose="02020603050405020304" pitchFamily="18" charset="0"/>
              </a:rPr>
              <a:t>Consider alternatives to preserving trees, including tree replacement and a fee-in-lieu of preservation for the purpose of developing and protecting the City’s urban tree canopy.</a:t>
            </a:r>
          </a:p>
          <a:p>
            <a:pPr marL="342900" marR="0" lvl="0" indent="-342900">
              <a:lnSpc>
                <a:spcPct val="100000"/>
              </a:lnSpc>
              <a:spcBef>
                <a:spcPts val="0"/>
              </a:spcBef>
              <a:spcAft>
                <a:spcPts val="600"/>
              </a:spcAft>
              <a:buFont typeface="+mj-lt"/>
              <a:buAutoNum type="arabicPeriod"/>
            </a:pPr>
            <a:r>
              <a:rPr lang="en-US" sz="2000" u="none" strike="noStrike" dirty="0">
                <a:effectLst/>
                <a:ea typeface="Times New Roman" panose="02020603050405020304" pitchFamily="18" charset="0"/>
                <a:cs typeface="Arial" panose="020B0604020202020204" pitchFamily="34" charset="0"/>
              </a:rPr>
              <a:t>Identify tree inventory programs to support preserving and expanding Bend’s urban tree canopy.</a:t>
            </a:r>
          </a:p>
          <a:p>
            <a:endParaRPr lang="en-US" dirty="0"/>
          </a:p>
        </p:txBody>
      </p:sp>
    </p:spTree>
    <p:extLst>
      <p:ext uri="{BB962C8B-B14F-4D97-AF65-F5344CB8AC3E}">
        <p14:creationId xmlns:p14="http://schemas.microsoft.com/office/powerpoint/2010/main" val="2770088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FB7D3-1315-6143-ACDA-229B80F4EAE6}"/>
              </a:ext>
            </a:extLst>
          </p:cNvPr>
          <p:cNvSpPr>
            <a:spLocks noGrp="1"/>
          </p:cNvSpPr>
          <p:nvPr>
            <p:ph type="title"/>
          </p:nvPr>
        </p:nvSpPr>
        <p:spPr/>
        <p:txBody>
          <a:bodyPr/>
          <a:lstStyle/>
          <a:p>
            <a:r>
              <a:rPr lang="en-US" dirty="0"/>
              <a:t>Recommendations to Date</a:t>
            </a:r>
            <a:endParaRPr lang="en-VE" dirty="0"/>
          </a:p>
        </p:txBody>
      </p:sp>
    </p:spTree>
    <p:extLst>
      <p:ext uri="{BB962C8B-B14F-4D97-AF65-F5344CB8AC3E}">
        <p14:creationId xmlns:p14="http://schemas.microsoft.com/office/powerpoint/2010/main" val="4281445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CF3056DA-04D5-08BF-104C-7F557E8DB759}"/>
              </a:ext>
            </a:extLst>
          </p:cNvPr>
          <p:cNvGraphicFramePr/>
          <p:nvPr>
            <p:extLst>
              <p:ext uri="{D42A27DB-BD31-4B8C-83A1-F6EECF244321}">
                <p14:modId xmlns:p14="http://schemas.microsoft.com/office/powerpoint/2010/main" val="3354474752"/>
              </p:ext>
            </p:extLst>
          </p:nvPr>
        </p:nvGraphicFramePr>
        <p:xfrm>
          <a:off x="304799" y="627017"/>
          <a:ext cx="11582402" cy="4772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60F3704F-88BF-131A-0433-566D24236FBF}"/>
              </a:ext>
            </a:extLst>
          </p:cNvPr>
          <p:cNvSpPr txBox="1"/>
          <p:nvPr/>
        </p:nvSpPr>
        <p:spPr>
          <a:xfrm>
            <a:off x="271844" y="3325513"/>
            <a:ext cx="1463041" cy="461665"/>
          </a:xfrm>
          <a:prstGeom prst="rect">
            <a:avLst/>
          </a:prstGeom>
          <a:noFill/>
        </p:spPr>
        <p:txBody>
          <a:bodyPr wrap="square" rtlCol="0">
            <a:spAutoFit/>
          </a:bodyPr>
          <a:lstStyle/>
          <a:p>
            <a:pPr algn="ctr"/>
            <a:r>
              <a:rPr lang="en-US" sz="2400" dirty="0"/>
              <a:t>20 %</a:t>
            </a:r>
          </a:p>
        </p:txBody>
      </p:sp>
      <p:sp>
        <p:nvSpPr>
          <p:cNvPr id="5" name="TextBox 4">
            <a:extLst>
              <a:ext uri="{FF2B5EF4-FFF2-40B4-BE49-F238E27FC236}">
                <a16:creationId xmlns:a16="http://schemas.microsoft.com/office/drawing/2014/main" id="{5D08F77E-426C-DDCF-6366-2C4E21C6E6B2}"/>
              </a:ext>
            </a:extLst>
          </p:cNvPr>
          <p:cNvSpPr txBox="1"/>
          <p:nvPr/>
        </p:nvSpPr>
        <p:spPr>
          <a:xfrm>
            <a:off x="3235232" y="3774997"/>
            <a:ext cx="1463041" cy="461665"/>
          </a:xfrm>
          <a:prstGeom prst="rect">
            <a:avLst/>
          </a:prstGeom>
          <a:noFill/>
        </p:spPr>
        <p:txBody>
          <a:bodyPr wrap="square" rtlCol="0">
            <a:spAutoFit/>
          </a:bodyPr>
          <a:lstStyle/>
          <a:p>
            <a:pPr algn="ctr"/>
            <a:r>
              <a:rPr lang="en-US" sz="2400" dirty="0"/>
              <a:t>25%</a:t>
            </a:r>
          </a:p>
        </p:txBody>
      </p:sp>
      <p:sp>
        <p:nvSpPr>
          <p:cNvPr id="6" name="TextBox 5">
            <a:extLst>
              <a:ext uri="{FF2B5EF4-FFF2-40B4-BE49-F238E27FC236}">
                <a16:creationId xmlns:a16="http://schemas.microsoft.com/office/drawing/2014/main" id="{9CC96262-B0A4-2496-DBFA-47B3EE9DF458}"/>
              </a:ext>
            </a:extLst>
          </p:cNvPr>
          <p:cNvSpPr txBox="1"/>
          <p:nvPr/>
        </p:nvSpPr>
        <p:spPr>
          <a:xfrm>
            <a:off x="6687388" y="4087635"/>
            <a:ext cx="1463041" cy="461665"/>
          </a:xfrm>
          <a:prstGeom prst="rect">
            <a:avLst/>
          </a:prstGeom>
          <a:noFill/>
        </p:spPr>
        <p:txBody>
          <a:bodyPr wrap="square" rtlCol="0">
            <a:spAutoFit/>
          </a:bodyPr>
          <a:lstStyle/>
          <a:p>
            <a:pPr algn="ctr"/>
            <a:r>
              <a:rPr lang="en-US" sz="2400" dirty="0"/>
              <a:t>Ratio TBD</a:t>
            </a:r>
          </a:p>
        </p:txBody>
      </p:sp>
      <p:sp>
        <p:nvSpPr>
          <p:cNvPr id="7" name="Left Brace 6">
            <a:extLst>
              <a:ext uri="{FF2B5EF4-FFF2-40B4-BE49-F238E27FC236}">
                <a16:creationId xmlns:a16="http://schemas.microsoft.com/office/drawing/2014/main" id="{DBC3B141-7A4E-020F-FD89-AD4AF9C2C56D}"/>
              </a:ext>
            </a:extLst>
          </p:cNvPr>
          <p:cNvSpPr/>
          <p:nvPr/>
        </p:nvSpPr>
        <p:spPr>
          <a:xfrm rot="16200000">
            <a:off x="7128459" y="1645483"/>
            <a:ext cx="782792" cy="688848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a:extLst>
              <a:ext uri="{FF2B5EF4-FFF2-40B4-BE49-F238E27FC236}">
                <a16:creationId xmlns:a16="http://schemas.microsoft.com/office/drawing/2014/main" id="{21AE52C2-B1E5-30B3-FAEA-1A2238E28560}"/>
              </a:ext>
            </a:extLst>
          </p:cNvPr>
          <p:cNvSpPr txBox="1"/>
          <p:nvPr/>
        </p:nvSpPr>
        <p:spPr>
          <a:xfrm>
            <a:off x="4075613" y="5399314"/>
            <a:ext cx="6888482" cy="461665"/>
          </a:xfrm>
          <a:prstGeom prst="rect">
            <a:avLst/>
          </a:prstGeom>
          <a:noFill/>
        </p:spPr>
        <p:txBody>
          <a:bodyPr wrap="square" rtlCol="0">
            <a:spAutoFit/>
          </a:bodyPr>
          <a:lstStyle/>
          <a:p>
            <a:pPr algn="ctr"/>
            <a:r>
              <a:rPr lang="en-US" sz="2400" dirty="0"/>
              <a:t>Can be a combination of these three options</a:t>
            </a:r>
          </a:p>
        </p:txBody>
      </p:sp>
      <p:sp>
        <p:nvSpPr>
          <p:cNvPr id="2" name="Title 1">
            <a:extLst>
              <a:ext uri="{FF2B5EF4-FFF2-40B4-BE49-F238E27FC236}">
                <a16:creationId xmlns:a16="http://schemas.microsoft.com/office/drawing/2014/main" id="{4B36A715-CF69-CD05-6CE7-AD624DA1D75D}"/>
              </a:ext>
            </a:extLst>
          </p:cNvPr>
          <p:cNvSpPr txBox="1">
            <a:spLocks/>
          </p:cNvSpPr>
          <p:nvPr/>
        </p:nvSpPr>
        <p:spPr>
          <a:xfrm>
            <a:off x="831850" y="491263"/>
            <a:ext cx="10515600" cy="591673"/>
          </a:xfrm>
          <a:prstGeom prst="rect">
            <a:avLst/>
          </a:prstGeom>
        </p:spPr>
        <p:txBody>
          <a:bodyPr>
            <a:normAutofit fontScale="85000" lnSpcReduction="20000"/>
          </a:bodyPr>
          <a:lstStyle>
            <a:lvl1pPr algn="l" defTabSz="914400" rtl="0" eaLnBrk="1" latinLnBrk="0" hangingPunct="1">
              <a:lnSpc>
                <a:spcPct val="90000"/>
              </a:lnSpc>
              <a:spcBef>
                <a:spcPct val="0"/>
              </a:spcBef>
              <a:buNone/>
              <a:defRPr sz="5000" b="1" i="0" kern="1200">
                <a:solidFill>
                  <a:schemeClr val="tx1"/>
                </a:solidFill>
                <a:latin typeface="Arial" panose="020B0604020202020204" pitchFamily="34" charset="0"/>
                <a:ea typeface="+mj-ea"/>
                <a:cs typeface="Arial" panose="020B0604020202020204" pitchFamily="34" charset="0"/>
              </a:defRPr>
            </a:lvl1pPr>
          </a:lstStyle>
          <a:p>
            <a:r>
              <a:rPr lang="en-US" dirty="0"/>
              <a:t>Tree Preservation Flow Chart </a:t>
            </a:r>
          </a:p>
        </p:txBody>
      </p:sp>
    </p:spTree>
    <p:extLst>
      <p:ext uri="{BB962C8B-B14F-4D97-AF65-F5344CB8AC3E}">
        <p14:creationId xmlns:p14="http://schemas.microsoft.com/office/powerpoint/2010/main" val="3843481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197E4F43-E958-9063-924B-0FA0DFB72363}"/>
              </a:ext>
            </a:extLst>
          </p:cNvPr>
          <p:cNvGraphicFramePr>
            <a:graphicFrameLocks noGrp="1"/>
          </p:cNvGraphicFramePr>
          <p:nvPr>
            <p:ph sz="half" idx="1"/>
            <p:extLst>
              <p:ext uri="{D42A27DB-BD31-4B8C-83A1-F6EECF244321}">
                <p14:modId xmlns:p14="http://schemas.microsoft.com/office/powerpoint/2010/main" val="1595492052"/>
              </p:ext>
            </p:extLst>
          </p:nvPr>
        </p:nvGraphicFramePr>
        <p:xfrm>
          <a:off x="238034" y="1373846"/>
          <a:ext cx="11715928" cy="4712918"/>
        </p:xfrm>
        <a:graphic>
          <a:graphicData uri="http://schemas.openxmlformats.org/drawingml/2006/table">
            <a:tbl>
              <a:tblPr>
                <a:tableStyleId>{5C22544A-7EE6-4342-B048-85BDC9FD1C3A}</a:tableStyleId>
              </a:tblPr>
              <a:tblGrid>
                <a:gridCol w="1720075">
                  <a:extLst>
                    <a:ext uri="{9D8B030D-6E8A-4147-A177-3AD203B41FA5}">
                      <a16:colId xmlns:a16="http://schemas.microsoft.com/office/drawing/2014/main" val="2803556301"/>
                    </a:ext>
                  </a:extLst>
                </a:gridCol>
                <a:gridCol w="1102125">
                  <a:extLst>
                    <a:ext uri="{9D8B030D-6E8A-4147-A177-3AD203B41FA5}">
                      <a16:colId xmlns:a16="http://schemas.microsoft.com/office/drawing/2014/main" val="3414985239"/>
                    </a:ext>
                  </a:extLst>
                </a:gridCol>
                <a:gridCol w="988192">
                  <a:extLst>
                    <a:ext uri="{9D8B030D-6E8A-4147-A177-3AD203B41FA5}">
                      <a16:colId xmlns:a16="http://schemas.microsoft.com/office/drawing/2014/main" val="434572123"/>
                    </a:ext>
                  </a:extLst>
                </a:gridCol>
                <a:gridCol w="988192">
                  <a:extLst>
                    <a:ext uri="{9D8B030D-6E8A-4147-A177-3AD203B41FA5}">
                      <a16:colId xmlns:a16="http://schemas.microsoft.com/office/drawing/2014/main" val="2745305195"/>
                    </a:ext>
                  </a:extLst>
                </a:gridCol>
                <a:gridCol w="988192">
                  <a:extLst>
                    <a:ext uri="{9D8B030D-6E8A-4147-A177-3AD203B41FA5}">
                      <a16:colId xmlns:a16="http://schemas.microsoft.com/office/drawing/2014/main" val="686140604"/>
                    </a:ext>
                  </a:extLst>
                </a:gridCol>
                <a:gridCol w="988192">
                  <a:extLst>
                    <a:ext uri="{9D8B030D-6E8A-4147-A177-3AD203B41FA5}">
                      <a16:colId xmlns:a16="http://schemas.microsoft.com/office/drawing/2014/main" val="698342569"/>
                    </a:ext>
                  </a:extLst>
                </a:gridCol>
                <a:gridCol w="988192">
                  <a:extLst>
                    <a:ext uri="{9D8B030D-6E8A-4147-A177-3AD203B41FA5}">
                      <a16:colId xmlns:a16="http://schemas.microsoft.com/office/drawing/2014/main" val="3386028048"/>
                    </a:ext>
                  </a:extLst>
                </a:gridCol>
                <a:gridCol w="988192">
                  <a:extLst>
                    <a:ext uri="{9D8B030D-6E8A-4147-A177-3AD203B41FA5}">
                      <a16:colId xmlns:a16="http://schemas.microsoft.com/office/drawing/2014/main" val="3686280030"/>
                    </a:ext>
                  </a:extLst>
                </a:gridCol>
                <a:gridCol w="988192">
                  <a:extLst>
                    <a:ext uri="{9D8B030D-6E8A-4147-A177-3AD203B41FA5}">
                      <a16:colId xmlns:a16="http://schemas.microsoft.com/office/drawing/2014/main" val="1081043091"/>
                    </a:ext>
                  </a:extLst>
                </a:gridCol>
                <a:gridCol w="988192">
                  <a:extLst>
                    <a:ext uri="{9D8B030D-6E8A-4147-A177-3AD203B41FA5}">
                      <a16:colId xmlns:a16="http://schemas.microsoft.com/office/drawing/2014/main" val="4291709978"/>
                    </a:ext>
                  </a:extLst>
                </a:gridCol>
                <a:gridCol w="988192">
                  <a:extLst>
                    <a:ext uri="{9D8B030D-6E8A-4147-A177-3AD203B41FA5}">
                      <a16:colId xmlns:a16="http://schemas.microsoft.com/office/drawing/2014/main" val="3550296993"/>
                    </a:ext>
                  </a:extLst>
                </a:gridCol>
              </a:tblGrid>
              <a:tr h="1707308">
                <a:tc>
                  <a:txBody>
                    <a:bodyPr/>
                    <a:lstStyle/>
                    <a:p>
                      <a:pPr algn="l" fontAlgn="b"/>
                      <a:endParaRPr lang="en-US" sz="20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Sky Vista Single-Unit 9.13  Acres</a:t>
                      </a:r>
                      <a:endParaRPr lang="en-US" sz="20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Poplar</a:t>
                      </a:r>
                    </a:p>
                    <a:p>
                      <a:pPr algn="ctr" fontAlgn="b"/>
                      <a:r>
                        <a:rPr lang="en-US" sz="1800" b="1" u="none" strike="noStrike" dirty="0">
                          <a:solidFill>
                            <a:schemeClr val="bg1"/>
                          </a:solidFill>
                          <a:effectLst/>
                        </a:rPr>
                        <a:t>Cottages 0.54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Century Mixed-Use 1.50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Veridian Multi-Unit 2.81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Caraway Master Plan </a:t>
                      </a:r>
                    </a:p>
                    <a:p>
                      <a:pPr algn="ctr" fontAlgn="b"/>
                      <a:r>
                        <a:rPr lang="en-US" sz="1800" b="1" u="none" strike="noStrike" dirty="0">
                          <a:solidFill>
                            <a:schemeClr val="bg1"/>
                          </a:solidFill>
                          <a:effectLst/>
                        </a:rPr>
                        <a:t>(Phase 1) 16.81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Parkside Place  Master Plan      37.10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Bri Multi-Unit  </a:t>
                      </a:r>
                    </a:p>
                    <a:p>
                      <a:pPr algn="ctr" fontAlgn="b"/>
                      <a:r>
                        <a:rPr lang="en-US" sz="1800" b="1" u="none" strike="noStrike" dirty="0">
                          <a:solidFill>
                            <a:schemeClr val="bg1"/>
                          </a:solidFill>
                          <a:effectLst/>
                        </a:rPr>
                        <a:t>2.23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Bulletin Multi-Unit 1.57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rtl="0" fontAlgn="t"/>
                      <a:r>
                        <a:rPr lang="en-US" sz="2000" b="1" i="0" u="none" strike="noStrike" dirty="0">
                          <a:solidFill>
                            <a:schemeClr val="bg1"/>
                          </a:solidFill>
                          <a:effectLst/>
                          <a:latin typeface="+mn-lt"/>
                        </a:rPr>
                        <a:t>Round  up </a:t>
                      </a:r>
                    </a:p>
                  </a:txBody>
                  <a:tcPr marL="7418" marR="7418" marT="7418" marB="0" anchor="b">
                    <a:solidFill>
                      <a:schemeClr val="accent1">
                        <a:lumMod val="75000"/>
                      </a:schemeClr>
                    </a:solidFill>
                  </a:tcPr>
                </a:tc>
                <a:tc>
                  <a:txBody>
                    <a:bodyPr/>
                    <a:lstStyle/>
                    <a:p>
                      <a:pPr algn="ctr" rtl="0" fontAlgn="t"/>
                      <a:r>
                        <a:rPr lang="en-US" sz="2000" b="1" i="0" u="none" strike="noStrike" dirty="0">
                          <a:solidFill>
                            <a:schemeClr val="bg1"/>
                          </a:solidFill>
                          <a:effectLst/>
                          <a:latin typeface="+mn-lt"/>
                        </a:rPr>
                        <a:t>Round down </a:t>
                      </a:r>
                    </a:p>
                  </a:txBody>
                  <a:tcPr marL="7418" marR="7418" marT="7418" marB="0" anchor="b">
                    <a:solidFill>
                      <a:schemeClr val="accent1">
                        <a:lumMod val="75000"/>
                      </a:schemeClr>
                    </a:solidFill>
                  </a:tcPr>
                </a:tc>
                <a:extLst>
                  <a:ext uri="{0D108BD9-81ED-4DB2-BD59-A6C34878D82A}">
                    <a16:rowId xmlns:a16="http://schemas.microsoft.com/office/drawing/2014/main" val="615595918"/>
                  </a:ext>
                </a:extLst>
              </a:tr>
              <a:tr h="383054">
                <a:tc gridSpan="11">
                  <a:txBody>
                    <a:bodyPr/>
                    <a:lstStyle/>
                    <a:p>
                      <a:pPr algn="l" fontAlgn="b"/>
                      <a:r>
                        <a:rPr lang="en-US" sz="2400" b="1" u="none" strike="noStrike" dirty="0">
                          <a:effectLst/>
                        </a:rPr>
                        <a:t>Trees 20" or Larger </a:t>
                      </a:r>
                      <a:endParaRPr lang="en-US" sz="2400" b="0"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endParaRPr lang="en-US" sz="2400" b="0"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l" fontAlgn="b"/>
                      <a:endParaRPr lang="en-US" sz="2400" b="0"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1793335"/>
                  </a:ext>
                </a:extLst>
              </a:tr>
              <a:tr h="635293">
                <a:tc>
                  <a:txBody>
                    <a:bodyPr/>
                    <a:lstStyle/>
                    <a:p>
                      <a:pPr algn="l" fontAlgn="b"/>
                      <a:r>
                        <a:rPr lang="en-US" sz="1800" b="1" u="none" strike="noStrike" dirty="0">
                          <a:effectLst/>
                          <a:latin typeface="+mn-lt"/>
                        </a:rPr>
                        <a:t>Actual Trees 20”+</a:t>
                      </a:r>
                      <a:endParaRPr lang="en-US" sz="1800" b="1" i="0" u="sng"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30</a:t>
                      </a:r>
                      <a:endParaRPr lang="en-US" sz="1800" b="1" i="0" u="sng"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12</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14</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14</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39</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6</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0" i="0" u="none" strike="noStrike" dirty="0">
                          <a:solidFill>
                            <a:srgbClr val="000000"/>
                          </a:solidFill>
                          <a:effectLst/>
                          <a:latin typeface="+mn-lt"/>
                        </a:rPr>
                        <a:t>135</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0" i="0" u="none" strike="noStrike" dirty="0">
                          <a:solidFill>
                            <a:srgbClr val="000000"/>
                          </a:solidFill>
                          <a:effectLst/>
                          <a:latin typeface="+mn-lt"/>
                        </a:rPr>
                        <a:t>135</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03858748"/>
                  </a:ext>
                </a:extLst>
              </a:tr>
              <a:tr h="635293">
                <a:tc>
                  <a:txBody>
                    <a:bodyPr/>
                    <a:lstStyle/>
                    <a:p>
                      <a:pPr algn="l" fontAlgn="b"/>
                      <a:r>
                        <a:rPr lang="en-US" sz="1800" b="1" u="none" strike="noStrike" dirty="0">
                          <a:effectLst/>
                          <a:latin typeface="+mn-lt"/>
                        </a:rPr>
                        <a:t>Actual Preservation </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2</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0</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3</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6</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11</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u="none" strike="noStrike" dirty="0">
                          <a:effectLst/>
                          <a:latin typeface="+mn-lt"/>
                        </a:rPr>
                        <a:t>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1800" b="0" i="0" u="none" strike="noStrike" dirty="0">
                          <a:solidFill>
                            <a:srgbClr val="000000"/>
                          </a:solidFill>
                          <a:effectLst/>
                          <a:latin typeface="+mn-lt"/>
                        </a:rPr>
                        <a:t>33</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fontAlgn="b"/>
                      <a:r>
                        <a:rPr lang="en-US" sz="1800" b="0" i="0" u="none" strike="noStrike" dirty="0">
                          <a:solidFill>
                            <a:srgbClr val="000000"/>
                          </a:solidFill>
                          <a:effectLst/>
                          <a:latin typeface="+mn-lt"/>
                        </a:rPr>
                        <a:t>33</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5077654"/>
                  </a:ext>
                </a:extLst>
              </a:tr>
              <a:tr h="386032">
                <a:tc>
                  <a:txBody>
                    <a:bodyPr/>
                    <a:lstStyle/>
                    <a:p>
                      <a:pPr algn="l" fontAlgn="b"/>
                      <a:r>
                        <a:rPr lang="en-US" sz="1800" b="1" u="none" strike="noStrike" dirty="0">
                          <a:effectLst/>
                          <a:latin typeface="+mn-lt"/>
                        </a:rPr>
                        <a:t>20%</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latin typeface="+mn-lt"/>
                        </a:rPr>
                        <a:t>6</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latin typeface="+mn-lt"/>
                        </a:rPr>
                        <a:t>2.4</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latin typeface="+mn-lt"/>
                        </a:rPr>
                        <a:t>2.8</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latin typeface="+mn-lt"/>
                        </a:rPr>
                        <a:t>2.8</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latin typeface="+mn-lt"/>
                        </a:rPr>
                        <a:t>3</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latin typeface="+mn-lt"/>
                        </a:rPr>
                        <a:t>7.8</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latin typeface="+mn-lt"/>
                        </a:rPr>
                        <a:t>1</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latin typeface="+mn-lt"/>
                        </a:rPr>
                        <a:t>1.2</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i="0" u="none" strike="noStrike" dirty="0">
                          <a:solidFill>
                            <a:srgbClr val="000000"/>
                          </a:solidFill>
                          <a:effectLst/>
                          <a:latin typeface="+mn-lt"/>
                        </a:rPr>
                        <a:t>29</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i="0" u="none" strike="noStrike" dirty="0">
                          <a:solidFill>
                            <a:srgbClr val="000000"/>
                          </a:solidFill>
                          <a:effectLst/>
                          <a:latin typeface="+mn-lt"/>
                        </a:rPr>
                        <a:t>24</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90936815"/>
                  </a:ext>
                </a:extLst>
              </a:tr>
              <a:tr h="322972">
                <a:tc>
                  <a:txBody>
                    <a:bodyPr/>
                    <a:lstStyle/>
                    <a:p>
                      <a:pPr algn="l" fontAlgn="b"/>
                      <a:r>
                        <a:rPr lang="en-US" sz="1800" b="1" u="none" strike="noStrike" dirty="0">
                          <a:effectLst/>
                          <a:latin typeface="+mn-lt"/>
                        </a:rPr>
                        <a:t>25%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7.5</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3</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3.5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3.5*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00"/>
                    </a:solidFill>
                  </a:tcPr>
                </a:tc>
                <a:tc>
                  <a:txBody>
                    <a:bodyPr/>
                    <a:lstStyle/>
                    <a:p>
                      <a:pPr algn="ctr" fontAlgn="b"/>
                      <a:r>
                        <a:rPr lang="en-US" sz="1800" u="none" strike="noStrike" dirty="0">
                          <a:effectLst/>
                          <a:latin typeface="+mn-lt"/>
                        </a:rPr>
                        <a:t>3.75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u="none" strike="noStrike" dirty="0">
                          <a:effectLst/>
                          <a:latin typeface="+mn-lt"/>
                        </a:rPr>
                        <a:t>9.75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u="none" strike="noStrike" dirty="0">
                          <a:effectLst/>
                          <a:latin typeface="+mn-lt"/>
                        </a:rPr>
                        <a:t>1.25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u="none" strike="noStrike" dirty="0">
                          <a:effectLst/>
                          <a:latin typeface="+mn-lt"/>
                        </a:rPr>
                        <a:t>1.5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0" i="0" u="none" strike="noStrike" dirty="0">
                          <a:solidFill>
                            <a:srgbClr val="000000"/>
                          </a:solidFill>
                          <a:effectLst/>
                          <a:latin typeface="+mn-lt"/>
                        </a:rPr>
                        <a:t>37</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0" i="0" u="none" strike="noStrike" dirty="0">
                          <a:solidFill>
                            <a:srgbClr val="000000"/>
                          </a:solidFill>
                          <a:effectLst/>
                          <a:latin typeface="+mn-lt"/>
                        </a:rPr>
                        <a:t>30</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23611387"/>
                  </a:ext>
                </a:extLst>
              </a:tr>
              <a:tr h="322972">
                <a:tc>
                  <a:txBody>
                    <a:bodyPr/>
                    <a:lstStyle/>
                    <a:p>
                      <a:pPr algn="l" fontAlgn="b"/>
                      <a:r>
                        <a:rPr lang="en-US" sz="1800" b="1" u="none" strike="noStrike" dirty="0">
                          <a:effectLst/>
                          <a:latin typeface="+mn-lt"/>
                        </a:rPr>
                        <a:t>30%</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9</a:t>
                      </a:r>
                      <a:endParaRPr lang="en-US" sz="1800" b="1"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3.6</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4.2</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4.2</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u="none" strike="noStrike" dirty="0">
                          <a:effectLst/>
                          <a:latin typeface="+mn-lt"/>
                        </a:rPr>
                        <a:t>4.5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u="none" strike="noStrike" dirty="0">
                          <a:effectLst/>
                          <a:latin typeface="+mn-lt"/>
                        </a:rPr>
                        <a:t>11.7*</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00"/>
                    </a:solidFill>
                  </a:tcPr>
                </a:tc>
                <a:tc>
                  <a:txBody>
                    <a:bodyPr/>
                    <a:lstStyle/>
                    <a:p>
                      <a:pPr algn="ctr" fontAlgn="b"/>
                      <a:r>
                        <a:rPr lang="en-US" sz="1800" u="none" strike="noStrike" dirty="0">
                          <a:effectLst/>
                          <a:latin typeface="+mn-lt"/>
                        </a:rPr>
                        <a:t>1.5</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u="none" strike="noStrike" dirty="0">
                          <a:effectLst/>
                          <a:latin typeface="+mn-lt"/>
                        </a:rPr>
                        <a:t>1.8</a:t>
                      </a:r>
                      <a:endParaRPr lang="en-US" sz="1800" b="0" i="0" u="none" strike="noStrike" dirty="0">
                        <a:solidFill>
                          <a:srgbClr val="000000"/>
                        </a:solidFill>
                        <a:effectLst/>
                        <a:latin typeface="+mn-lt"/>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0" i="0" u="none" strike="noStrike" dirty="0">
                          <a:solidFill>
                            <a:srgbClr val="000000"/>
                          </a:solidFill>
                          <a:effectLst/>
                          <a:latin typeface="+mn-lt"/>
                        </a:rPr>
                        <a:t>44</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0" i="0" u="none" strike="noStrike" dirty="0">
                          <a:solidFill>
                            <a:srgbClr val="000000"/>
                          </a:solidFill>
                          <a:effectLst/>
                          <a:latin typeface="+mn-lt"/>
                        </a:rPr>
                        <a:t>37</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04738407"/>
                  </a:ext>
                </a:extLst>
              </a:tr>
              <a:tr h="319994">
                <a:tc gridSpan="9">
                  <a:txBody>
                    <a:bodyPr/>
                    <a:lstStyle/>
                    <a:p>
                      <a:pPr algn="l" fontAlgn="b"/>
                      <a:r>
                        <a:rPr lang="en-US" sz="2000" b="0" i="0" u="none" strike="noStrike" dirty="0">
                          <a:solidFill>
                            <a:srgbClr val="000000"/>
                          </a:solidFill>
                          <a:effectLst/>
                          <a:latin typeface="Arial" panose="020B0604020202020204" pitchFamily="34" charset="0"/>
                        </a:rPr>
                        <a:t>* </a:t>
                      </a:r>
                      <a:r>
                        <a:rPr lang="en-US" sz="2000" b="0" i="0" u="none" strike="noStrike" dirty="0">
                          <a:solidFill>
                            <a:srgbClr val="000000"/>
                          </a:solidFill>
                          <a:effectLst/>
                          <a:latin typeface="+mn-lt"/>
                        </a:rPr>
                        <a:t>save one more 20” tree or round down</a:t>
                      </a: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tc hMerge="1">
                  <a:txBody>
                    <a:bodyPr/>
                    <a:lstStyle/>
                    <a:p>
                      <a:endParaRPr lang="en-US"/>
                    </a:p>
                  </a:txBody>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lnT w="3175" cap="flat" cmpd="sng" algn="ctr">
                      <a:solidFill>
                        <a:schemeClr val="tx1"/>
                      </a:solidFill>
                      <a:prstDash val="solid"/>
                      <a:round/>
                      <a:headEnd type="none" w="med" len="med"/>
                      <a:tailEnd type="none" w="med" len="med"/>
                    </a:lnT>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a:txBody>
                    <a:bodyPr/>
                    <a:lstStyle/>
                    <a:p>
                      <a:pPr algn="l" fontAlgn="b"/>
                      <a:endParaRPr lang="en-US" sz="2000" b="0" i="0" u="none" strike="noStrike" dirty="0">
                        <a:solidFill>
                          <a:srgbClr val="000000"/>
                        </a:solidFill>
                        <a:effectLst/>
                        <a:latin typeface="+mn-lt"/>
                      </a:endParaRP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endParaRPr lang="en-US" sz="2000" b="0" i="0" u="none" strike="noStrike" dirty="0">
                        <a:solidFill>
                          <a:srgbClr val="000000"/>
                        </a:solidFill>
                        <a:effectLst/>
                        <a:latin typeface="+mn-lt"/>
                      </a:endParaRP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3701294606"/>
                  </a:ext>
                </a:extLst>
              </a:tr>
            </a:tbl>
          </a:graphicData>
        </a:graphic>
      </p:graphicFrame>
      <p:sp>
        <p:nvSpPr>
          <p:cNvPr id="2" name="Title 1">
            <a:extLst>
              <a:ext uri="{FF2B5EF4-FFF2-40B4-BE49-F238E27FC236}">
                <a16:creationId xmlns:a16="http://schemas.microsoft.com/office/drawing/2014/main" id="{52DDF0E6-4206-F2B5-4597-E6F418524DFE}"/>
              </a:ext>
            </a:extLst>
          </p:cNvPr>
          <p:cNvSpPr>
            <a:spLocks noGrp="1"/>
          </p:cNvSpPr>
          <p:nvPr>
            <p:ph type="title"/>
          </p:nvPr>
        </p:nvSpPr>
        <p:spPr>
          <a:xfrm>
            <a:off x="831850" y="491263"/>
            <a:ext cx="10515600" cy="591673"/>
          </a:xfrm>
        </p:spPr>
        <p:txBody>
          <a:bodyPr>
            <a:normAutofit/>
          </a:bodyPr>
          <a:lstStyle/>
          <a:p>
            <a:r>
              <a:rPr lang="en-US" dirty="0"/>
              <a:t># of Trees 20” or Larger (Priority Trees)</a:t>
            </a:r>
          </a:p>
        </p:txBody>
      </p:sp>
    </p:spTree>
    <p:extLst>
      <p:ext uri="{BB962C8B-B14F-4D97-AF65-F5344CB8AC3E}">
        <p14:creationId xmlns:p14="http://schemas.microsoft.com/office/powerpoint/2010/main" val="41209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197E4F43-E958-9063-924B-0FA0DFB72363}"/>
              </a:ext>
            </a:extLst>
          </p:cNvPr>
          <p:cNvGraphicFramePr>
            <a:graphicFrameLocks noGrp="1"/>
          </p:cNvGraphicFramePr>
          <p:nvPr>
            <p:ph sz="half" idx="1"/>
            <p:extLst>
              <p:ext uri="{D42A27DB-BD31-4B8C-83A1-F6EECF244321}">
                <p14:modId xmlns:p14="http://schemas.microsoft.com/office/powerpoint/2010/main" val="2957346765"/>
              </p:ext>
            </p:extLst>
          </p:nvPr>
        </p:nvGraphicFramePr>
        <p:xfrm>
          <a:off x="238036" y="1257079"/>
          <a:ext cx="11715928" cy="4776969"/>
        </p:xfrm>
        <a:graphic>
          <a:graphicData uri="http://schemas.openxmlformats.org/drawingml/2006/table">
            <a:tbl>
              <a:tblPr>
                <a:tableStyleId>{5C22544A-7EE6-4342-B048-85BDC9FD1C3A}</a:tableStyleId>
              </a:tblPr>
              <a:tblGrid>
                <a:gridCol w="1834008">
                  <a:extLst>
                    <a:ext uri="{9D8B030D-6E8A-4147-A177-3AD203B41FA5}">
                      <a16:colId xmlns:a16="http://schemas.microsoft.com/office/drawing/2014/main" val="2803556301"/>
                    </a:ext>
                  </a:extLst>
                </a:gridCol>
                <a:gridCol w="988192">
                  <a:extLst>
                    <a:ext uri="{9D8B030D-6E8A-4147-A177-3AD203B41FA5}">
                      <a16:colId xmlns:a16="http://schemas.microsoft.com/office/drawing/2014/main" val="3185226206"/>
                    </a:ext>
                  </a:extLst>
                </a:gridCol>
                <a:gridCol w="988192">
                  <a:extLst>
                    <a:ext uri="{9D8B030D-6E8A-4147-A177-3AD203B41FA5}">
                      <a16:colId xmlns:a16="http://schemas.microsoft.com/office/drawing/2014/main" val="434572123"/>
                    </a:ext>
                  </a:extLst>
                </a:gridCol>
                <a:gridCol w="988192">
                  <a:extLst>
                    <a:ext uri="{9D8B030D-6E8A-4147-A177-3AD203B41FA5}">
                      <a16:colId xmlns:a16="http://schemas.microsoft.com/office/drawing/2014/main" val="2745305195"/>
                    </a:ext>
                  </a:extLst>
                </a:gridCol>
                <a:gridCol w="988192">
                  <a:extLst>
                    <a:ext uri="{9D8B030D-6E8A-4147-A177-3AD203B41FA5}">
                      <a16:colId xmlns:a16="http://schemas.microsoft.com/office/drawing/2014/main" val="686140604"/>
                    </a:ext>
                  </a:extLst>
                </a:gridCol>
                <a:gridCol w="988192">
                  <a:extLst>
                    <a:ext uri="{9D8B030D-6E8A-4147-A177-3AD203B41FA5}">
                      <a16:colId xmlns:a16="http://schemas.microsoft.com/office/drawing/2014/main" val="698342569"/>
                    </a:ext>
                  </a:extLst>
                </a:gridCol>
                <a:gridCol w="988192">
                  <a:extLst>
                    <a:ext uri="{9D8B030D-6E8A-4147-A177-3AD203B41FA5}">
                      <a16:colId xmlns:a16="http://schemas.microsoft.com/office/drawing/2014/main" val="3386028048"/>
                    </a:ext>
                  </a:extLst>
                </a:gridCol>
                <a:gridCol w="988192">
                  <a:extLst>
                    <a:ext uri="{9D8B030D-6E8A-4147-A177-3AD203B41FA5}">
                      <a16:colId xmlns:a16="http://schemas.microsoft.com/office/drawing/2014/main" val="3686280030"/>
                    </a:ext>
                  </a:extLst>
                </a:gridCol>
                <a:gridCol w="988192">
                  <a:extLst>
                    <a:ext uri="{9D8B030D-6E8A-4147-A177-3AD203B41FA5}">
                      <a16:colId xmlns:a16="http://schemas.microsoft.com/office/drawing/2014/main" val="1081043091"/>
                    </a:ext>
                  </a:extLst>
                </a:gridCol>
                <a:gridCol w="988192">
                  <a:extLst>
                    <a:ext uri="{9D8B030D-6E8A-4147-A177-3AD203B41FA5}">
                      <a16:colId xmlns:a16="http://schemas.microsoft.com/office/drawing/2014/main" val="3027462699"/>
                    </a:ext>
                  </a:extLst>
                </a:gridCol>
                <a:gridCol w="988192">
                  <a:extLst>
                    <a:ext uri="{9D8B030D-6E8A-4147-A177-3AD203B41FA5}">
                      <a16:colId xmlns:a16="http://schemas.microsoft.com/office/drawing/2014/main" val="4097206969"/>
                    </a:ext>
                  </a:extLst>
                </a:gridCol>
              </a:tblGrid>
              <a:tr h="1161623">
                <a:tc>
                  <a:txBody>
                    <a:bodyPr/>
                    <a:lstStyle/>
                    <a:p>
                      <a:pPr algn="l" fontAlgn="b"/>
                      <a:endParaRPr lang="en-US" sz="20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Sky Vista Single-Unit 9.13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Poplar</a:t>
                      </a:r>
                    </a:p>
                    <a:p>
                      <a:pPr algn="ctr" fontAlgn="b"/>
                      <a:r>
                        <a:rPr lang="en-US" sz="1800" b="1" u="none" strike="noStrike" dirty="0">
                          <a:solidFill>
                            <a:schemeClr val="bg1"/>
                          </a:solidFill>
                          <a:effectLst/>
                        </a:rPr>
                        <a:t>Cottages 0.54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Century Mixed-Use 1.50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Veridian Multi-Unit 2.81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Caraway Master Plan </a:t>
                      </a:r>
                    </a:p>
                    <a:p>
                      <a:pPr algn="ctr" fontAlgn="b"/>
                      <a:r>
                        <a:rPr lang="en-US" sz="1800" b="1" u="none" strike="noStrike" dirty="0">
                          <a:solidFill>
                            <a:schemeClr val="bg1"/>
                          </a:solidFill>
                          <a:effectLst/>
                        </a:rPr>
                        <a:t>(Phase 1) 16.81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Parkside Place  Master Plan      37.10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Bri Multi-Unit  </a:t>
                      </a:r>
                    </a:p>
                    <a:p>
                      <a:pPr algn="ctr" fontAlgn="b"/>
                      <a:r>
                        <a:rPr lang="en-US" sz="1800" b="1" u="none" strike="noStrike" dirty="0">
                          <a:solidFill>
                            <a:schemeClr val="bg1"/>
                          </a:solidFill>
                          <a:effectLst/>
                        </a:rPr>
                        <a:t>2.23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fontAlgn="b"/>
                      <a:r>
                        <a:rPr lang="en-US" sz="1800" b="1" u="none" strike="noStrike" dirty="0">
                          <a:solidFill>
                            <a:schemeClr val="bg1"/>
                          </a:solidFill>
                          <a:effectLst/>
                        </a:rPr>
                        <a:t>Bulletin Multi-Unit 1.57 Acres</a:t>
                      </a:r>
                      <a:endParaRPr lang="en-US" sz="1800" b="1" i="0" u="none" strike="noStrike" dirty="0">
                        <a:solidFill>
                          <a:schemeClr val="bg1"/>
                        </a:solidFill>
                        <a:effectLst/>
                        <a:latin typeface="Arial" panose="020B0604020202020204" pitchFamily="34" charset="0"/>
                      </a:endParaRPr>
                    </a:p>
                  </a:txBody>
                  <a:tcPr marL="4539" marR="4539" marT="4539" marB="0" anchor="b">
                    <a:solidFill>
                      <a:schemeClr val="accent1">
                        <a:lumMod val="75000"/>
                      </a:schemeClr>
                    </a:solidFill>
                  </a:tcPr>
                </a:tc>
                <a:tc>
                  <a:txBody>
                    <a:bodyPr/>
                    <a:lstStyle/>
                    <a:p>
                      <a:pPr algn="ctr" rtl="0" fontAlgn="t"/>
                      <a:r>
                        <a:rPr lang="en-US" sz="2000" b="1" i="0" u="none" strike="noStrike" dirty="0">
                          <a:solidFill>
                            <a:schemeClr val="bg1"/>
                          </a:solidFill>
                          <a:effectLst/>
                          <a:latin typeface="+mn-lt"/>
                        </a:rPr>
                        <a:t>Round  up </a:t>
                      </a:r>
                    </a:p>
                  </a:txBody>
                  <a:tcPr marL="7418" marR="7418" marT="7418" marB="0" anchor="b">
                    <a:solidFill>
                      <a:schemeClr val="accent1">
                        <a:lumMod val="75000"/>
                      </a:schemeClr>
                    </a:solidFill>
                  </a:tcPr>
                </a:tc>
                <a:tc>
                  <a:txBody>
                    <a:bodyPr/>
                    <a:lstStyle/>
                    <a:p>
                      <a:pPr algn="ctr" rtl="0" fontAlgn="t"/>
                      <a:r>
                        <a:rPr lang="en-US" sz="2000" b="1" i="0" u="none" strike="noStrike" dirty="0">
                          <a:solidFill>
                            <a:schemeClr val="bg1"/>
                          </a:solidFill>
                          <a:effectLst/>
                          <a:latin typeface="+mn-lt"/>
                        </a:rPr>
                        <a:t>Round down </a:t>
                      </a:r>
                    </a:p>
                  </a:txBody>
                  <a:tcPr marL="7418" marR="7418" marT="7418" marB="0" anchor="b">
                    <a:solidFill>
                      <a:schemeClr val="accent1">
                        <a:lumMod val="75000"/>
                      </a:schemeClr>
                    </a:solidFill>
                  </a:tcPr>
                </a:tc>
                <a:extLst>
                  <a:ext uri="{0D108BD9-81ED-4DB2-BD59-A6C34878D82A}">
                    <a16:rowId xmlns:a16="http://schemas.microsoft.com/office/drawing/2014/main" val="615595918"/>
                  </a:ext>
                </a:extLst>
              </a:tr>
              <a:tr h="165946">
                <a:tc gridSpan="11">
                  <a:txBody>
                    <a:bodyPr/>
                    <a:lstStyle/>
                    <a:p>
                      <a:pPr algn="l" fontAlgn="b"/>
                      <a:r>
                        <a:rPr lang="en-US" sz="2400" b="1" i="0" u="none" strike="noStrike" dirty="0">
                          <a:solidFill>
                            <a:srgbClr val="000000"/>
                          </a:solidFill>
                          <a:effectLst/>
                          <a:latin typeface="Arial" panose="020B0604020202020204" pitchFamily="34" charset="0"/>
                        </a:rPr>
                        <a:t>DBH</a:t>
                      </a:r>
                    </a:p>
                  </a:txBody>
                  <a:tcPr marL="4539" marR="4539" marT="4539" marB="0" anchor="b">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r" fontAlgn="b"/>
                      <a:endParaRPr lang="en-US" sz="2000" b="1" i="0" u="none" strike="noStrike">
                        <a:solidFill>
                          <a:srgbClr val="000000"/>
                        </a:solidFill>
                        <a:effectLst/>
                        <a:latin typeface="Arial" panose="020B0604020202020204" pitchFamily="34" charset="0"/>
                      </a:endParaRPr>
                    </a:p>
                  </a:txBody>
                  <a:tcPr marL="4539" marR="4539" marT="4539" marB="0" anchor="b">
                    <a:solidFill>
                      <a:schemeClr val="accent4">
                        <a:lumMod val="40000"/>
                        <a:lumOff val="60000"/>
                      </a:schemeClr>
                    </a:solidFill>
                  </a:tcPr>
                </a:tc>
                <a:tc hMerge="1">
                  <a:txBody>
                    <a:bodyPr/>
                    <a:lstStyle/>
                    <a:p>
                      <a:pPr algn="l" fontAlgn="b"/>
                      <a:endParaRPr lang="en-US" sz="2400" b="1"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l" fontAlgn="b"/>
                      <a:endParaRPr lang="en-US" sz="2400" b="1" i="0" u="none" strike="noStrike" dirty="0">
                        <a:solidFill>
                          <a:srgbClr val="000000"/>
                        </a:solidFill>
                        <a:effectLst/>
                        <a:latin typeface="Arial" panose="020B0604020202020204" pitchFamily="34" charset="0"/>
                      </a:endParaRPr>
                    </a:p>
                  </a:txBody>
                  <a:tcPr marL="4539" marR="4539" marT="4539" marB="0" anchor="b">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40132499"/>
                  </a:ext>
                </a:extLst>
              </a:tr>
              <a:tr h="165946">
                <a:tc>
                  <a:txBody>
                    <a:bodyPr/>
                    <a:lstStyle/>
                    <a:p>
                      <a:pPr algn="l" fontAlgn="b"/>
                      <a:r>
                        <a:rPr lang="en-US" sz="2000" b="1" u="none" strike="noStrike" dirty="0">
                          <a:effectLst/>
                        </a:rPr>
                        <a:t>Actual On-Site DBH </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1739</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715</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897</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968</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3484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2564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324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362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11053</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11053</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3136298"/>
                  </a:ext>
                </a:extLst>
              </a:tr>
              <a:tr h="295794">
                <a:tc>
                  <a:txBody>
                    <a:bodyPr/>
                    <a:lstStyle/>
                    <a:p>
                      <a:pPr algn="l" fontAlgn="b"/>
                      <a:r>
                        <a:rPr lang="en-US" sz="2000" b="1" u="none" strike="noStrike" dirty="0">
                          <a:effectLst/>
                        </a:rPr>
                        <a:t>Actual Preservation </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44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207</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144</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1352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392</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233</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u="none" strike="noStrike" dirty="0">
                          <a:effectLst/>
                        </a:rPr>
                        <a:t>206</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2578</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fontAlgn="b"/>
                      <a:r>
                        <a:rPr lang="en-US" sz="2000" b="0" i="0" u="none" strike="noStrike" dirty="0">
                          <a:solidFill>
                            <a:srgbClr val="000000"/>
                          </a:solidFill>
                          <a:effectLst/>
                          <a:latin typeface="+mn-lt"/>
                        </a:rPr>
                        <a:t>2578</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23727326"/>
                  </a:ext>
                </a:extLst>
              </a:tr>
              <a:tr h="165946">
                <a:tc>
                  <a:txBody>
                    <a:bodyPr/>
                    <a:lstStyle/>
                    <a:p>
                      <a:pPr algn="l" fontAlgn="b"/>
                      <a:r>
                        <a:rPr lang="en-US" sz="2000" b="1" i="0" u="none" strike="noStrike" dirty="0">
                          <a:solidFill>
                            <a:srgbClr val="000000"/>
                          </a:solidFill>
                          <a:effectLst/>
                          <a:latin typeface="Arial" panose="020B0604020202020204" pitchFamily="34" charset="0"/>
                        </a:rPr>
                        <a:t>% Preserved </a:t>
                      </a: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2.53%</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28.95%</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0.00%</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14.88%</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38.81%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15.29%</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71.91%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56.91%</a:t>
                      </a:r>
                    </a:p>
                  </a:txBody>
                  <a:tcPr marL="7620" marR="7620" marT="762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 23.32%</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000" b="0" i="0" u="none" strike="noStrike" dirty="0">
                          <a:solidFill>
                            <a:srgbClr val="000000"/>
                          </a:solidFill>
                          <a:effectLst/>
                          <a:latin typeface="+mn-lt"/>
                        </a:rPr>
                        <a:t>23.32% </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60574112"/>
                  </a:ext>
                </a:extLst>
              </a:tr>
              <a:tr h="165946">
                <a:tc>
                  <a:txBody>
                    <a:bodyPr/>
                    <a:lstStyle/>
                    <a:p>
                      <a:pPr algn="l" fontAlgn="b"/>
                      <a:r>
                        <a:rPr lang="en-US" sz="2000" b="1" u="none" strike="noStrike" dirty="0">
                          <a:effectLst/>
                        </a:rPr>
                        <a:t>20%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347.8</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143</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u="none" strike="noStrike" dirty="0">
                          <a:effectLst/>
                        </a:rPr>
                        <a:t>179.4</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193.6</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696.8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u="none" strike="noStrike" dirty="0">
                          <a:effectLst/>
                        </a:rPr>
                        <a:t>512.8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64.8</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u="none" strike="noStrike" dirty="0">
                          <a:effectLst/>
                        </a:rPr>
                        <a:t>72.4</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b="0" i="0" u="none" strike="noStrike" dirty="0">
                          <a:solidFill>
                            <a:srgbClr val="000000"/>
                          </a:solidFill>
                          <a:effectLst/>
                          <a:latin typeface="+mn-lt"/>
                        </a:rPr>
                        <a:t>2213</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000" b="0" i="0" u="none" strike="noStrike" dirty="0">
                          <a:solidFill>
                            <a:srgbClr val="000000"/>
                          </a:solidFill>
                          <a:effectLst/>
                          <a:latin typeface="+mn-lt"/>
                        </a:rPr>
                        <a:t>2206</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620818309"/>
                  </a:ext>
                </a:extLst>
              </a:tr>
              <a:tr h="165946">
                <a:tc>
                  <a:txBody>
                    <a:bodyPr/>
                    <a:lstStyle/>
                    <a:p>
                      <a:pPr algn="l" fontAlgn="b"/>
                      <a:r>
                        <a:rPr lang="en-US" sz="1800" b="1" u="none" strike="noStrike" dirty="0">
                          <a:effectLst/>
                        </a:rPr>
                        <a:t>25%</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rPr>
                        <a:t>434.75</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rPr>
                        <a:t>178.75</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rPr>
                        <a:t>224.25</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rPr>
                        <a:t>242</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rPr>
                        <a:t>871</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rPr>
                        <a:t>641</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800" b="1" u="none" strike="noStrike" dirty="0">
                          <a:effectLst/>
                        </a:rPr>
                        <a:t>81</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u="none" strike="noStrike" dirty="0">
                          <a:effectLst/>
                        </a:rPr>
                        <a:t>90.5</a:t>
                      </a:r>
                      <a:endParaRPr lang="en-US" sz="18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800" b="1" i="0" u="none" strike="noStrike" dirty="0">
                          <a:solidFill>
                            <a:srgbClr val="000000"/>
                          </a:solidFill>
                          <a:effectLst/>
                          <a:latin typeface="+mn-lt"/>
                        </a:rPr>
                        <a:t>2766</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1800" b="1" i="0" u="none" strike="noStrike" dirty="0">
                          <a:solidFill>
                            <a:srgbClr val="000000"/>
                          </a:solidFill>
                          <a:effectLst/>
                          <a:latin typeface="+mn-lt"/>
                        </a:rPr>
                        <a:t>2761</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156436977"/>
                  </a:ext>
                </a:extLst>
              </a:tr>
              <a:tr h="84574">
                <a:tc>
                  <a:txBody>
                    <a:bodyPr/>
                    <a:lstStyle/>
                    <a:p>
                      <a:pPr algn="l" fontAlgn="b"/>
                      <a:r>
                        <a:rPr lang="en-US" sz="2000" b="1" u="none" strike="noStrike" dirty="0">
                          <a:effectLst/>
                        </a:rPr>
                        <a:t>30%</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521.7</a:t>
                      </a:r>
                      <a:endParaRPr lang="en-US" sz="2000" b="1"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214.5*</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00"/>
                    </a:solidFill>
                  </a:tcPr>
                </a:tc>
                <a:tc>
                  <a:txBody>
                    <a:bodyPr/>
                    <a:lstStyle/>
                    <a:p>
                      <a:pPr algn="ctr" fontAlgn="b"/>
                      <a:r>
                        <a:rPr lang="en-US" sz="2000" u="none" strike="noStrike" dirty="0">
                          <a:effectLst/>
                        </a:rPr>
                        <a:t>269.1</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290.4</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1045.2</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u="none" strike="noStrike" dirty="0">
                          <a:effectLst/>
                        </a:rPr>
                        <a:t>769.2</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2000" u="none" strike="noStrike" dirty="0">
                          <a:effectLst/>
                        </a:rPr>
                        <a:t>97.2</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u="none" strike="noStrike" dirty="0">
                          <a:effectLst/>
                        </a:rPr>
                        <a:t>108.6</a:t>
                      </a:r>
                      <a:endParaRPr lang="en-US" sz="2000" b="0" i="0" u="none" strike="noStrike" dirty="0">
                        <a:solidFill>
                          <a:srgbClr val="000000"/>
                        </a:solidFill>
                        <a:effectLst/>
                        <a:latin typeface="Arial" panose="020B0604020202020204" pitchFamily="34" charset="0"/>
                      </a:endParaRPr>
                    </a:p>
                  </a:txBody>
                  <a:tcPr marL="4539" marR="4539" marT="4539"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2000" b="0" i="0" u="none" strike="noStrike" dirty="0">
                          <a:solidFill>
                            <a:srgbClr val="000000"/>
                          </a:solidFill>
                          <a:effectLst/>
                          <a:latin typeface="+mn-lt"/>
                        </a:rPr>
                        <a:t>3321</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fontAlgn="b"/>
                      <a:r>
                        <a:rPr lang="en-US" sz="2000" b="0" i="0" u="none" strike="noStrike" dirty="0">
                          <a:solidFill>
                            <a:srgbClr val="000000"/>
                          </a:solidFill>
                          <a:effectLst/>
                          <a:latin typeface="+mn-lt"/>
                        </a:rPr>
                        <a:t>3313</a:t>
                      </a:r>
                    </a:p>
                  </a:txBody>
                  <a:tcPr marL="7418" marR="7418" marT="7418"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891878153"/>
                  </a:ext>
                </a:extLst>
              </a:tr>
              <a:tr h="159564">
                <a:tc gridSpan="9">
                  <a:txBody>
                    <a:bodyPr/>
                    <a:lstStyle/>
                    <a:p>
                      <a:pPr algn="l" fontAlgn="b"/>
                      <a:r>
                        <a:rPr lang="en-US" sz="2000" b="1" u="none" strike="noStrike" dirty="0">
                          <a:effectLst/>
                        </a:rPr>
                        <a:t> </a:t>
                      </a:r>
                      <a:r>
                        <a:rPr lang="en-US" sz="2000" u="none" strike="noStrike" dirty="0">
                          <a:effectLst/>
                        </a:rPr>
                        <a:t> * save one more 8” tree</a:t>
                      </a:r>
                      <a:endParaRPr lang="en-US" sz="2000" b="0" i="0" u="none" strike="noStrike" dirty="0">
                        <a:solidFill>
                          <a:srgbClr val="000000"/>
                        </a:solidFill>
                        <a:effectLst/>
                        <a:latin typeface="Arial" panose="020B0604020202020204" pitchFamily="34" charset="0"/>
                      </a:endParaRP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tc hMerge="1">
                  <a:txBody>
                    <a:bodyPr/>
                    <a:lstStyle/>
                    <a:p>
                      <a:endParaRPr lang="en-US"/>
                    </a:p>
                  </a:txBody>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hMerge="1">
                  <a:txBody>
                    <a:bodyPr/>
                    <a:lstStyle/>
                    <a:p>
                      <a:pPr algn="l" fontAlgn="b"/>
                      <a:r>
                        <a:rPr lang="en-US" sz="2000" u="none" strike="noStrike">
                          <a:effectLst/>
                        </a:rPr>
                        <a:t> </a:t>
                      </a:r>
                      <a:endParaRPr lang="en-US" sz="2000" b="0" i="0" u="none" strike="noStrike">
                        <a:solidFill>
                          <a:srgbClr val="000000"/>
                        </a:solidFill>
                        <a:effectLst/>
                        <a:latin typeface="Arial" panose="020B0604020202020204" pitchFamily="34" charset="0"/>
                      </a:endParaRPr>
                    </a:p>
                  </a:txBody>
                  <a:tcPr marL="4539" marR="4539" marT="4539" marB="0" anchor="b">
                    <a:solidFill>
                      <a:schemeClr val="bg2"/>
                    </a:solidFill>
                  </a:tcPr>
                </a:tc>
                <a:tc>
                  <a:txBody>
                    <a:bodyPr/>
                    <a:lstStyle/>
                    <a:p>
                      <a:pPr algn="l" fontAlgn="b"/>
                      <a:endParaRPr lang="en-US" sz="2000" b="0" i="0" u="none" strike="noStrike" dirty="0">
                        <a:solidFill>
                          <a:srgbClr val="000000"/>
                        </a:solidFill>
                        <a:effectLst/>
                        <a:latin typeface="Arial" panose="020B0604020202020204" pitchFamily="34" charset="0"/>
                      </a:endParaRP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tc>
                  <a:txBody>
                    <a:bodyPr/>
                    <a:lstStyle/>
                    <a:p>
                      <a:pPr algn="l" fontAlgn="b"/>
                      <a:endParaRPr lang="en-US" sz="2000" b="0" i="0" u="none" strike="noStrike" dirty="0">
                        <a:solidFill>
                          <a:srgbClr val="000000"/>
                        </a:solidFill>
                        <a:effectLst/>
                        <a:latin typeface="Arial" panose="020B0604020202020204" pitchFamily="34" charset="0"/>
                      </a:endParaRPr>
                    </a:p>
                  </a:txBody>
                  <a:tcPr marL="4539" marR="4539" marT="4539" marB="0" anchor="b">
                    <a:lnT w="3175"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271620035"/>
                  </a:ext>
                </a:extLst>
              </a:tr>
            </a:tbl>
          </a:graphicData>
        </a:graphic>
      </p:graphicFrame>
      <p:sp>
        <p:nvSpPr>
          <p:cNvPr id="2" name="Title 1">
            <a:extLst>
              <a:ext uri="{FF2B5EF4-FFF2-40B4-BE49-F238E27FC236}">
                <a16:creationId xmlns:a16="http://schemas.microsoft.com/office/drawing/2014/main" id="{45EE2E83-2577-B7C3-332F-AF9EEF85DDB5}"/>
              </a:ext>
            </a:extLst>
          </p:cNvPr>
          <p:cNvSpPr>
            <a:spLocks noGrp="1"/>
          </p:cNvSpPr>
          <p:nvPr>
            <p:ph type="title"/>
          </p:nvPr>
        </p:nvSpPr>
        <p:spPr>
          <a:xfrm>
            <a:off x="831850" y="491263"/>
            <a:ext cx="10515600" cy="591673"/>
          </a:xfrm>
        </p:spPr>
        <p:txBody>
          <a:bodyPr>
            <a:normAutofit/>
          </a:bodyPr>
          <a:lstStyle/>
          <a:p>
            <a:r>
              <a:rPr lang="en-US" dirty="0"/>
              <a:t>DBH (Regulated and Priority) </a:t>
            </a:r>
          </a:p>
        </p:txBody>
      </p:sp>
    </p:spTree>
    <p:extLst>
      <p:ext uri="{BB962C8B-B14F-4D97-AF65-F5344CB8AC3E}">
        <p14:creationId xmlns:p14="http://schemas.microsoft.com/office/powerpoint/2010/main" val="253508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FB7D3-1315-6143-ACDA-229B80F4EAE6}"/>
              </a:ext>
            </a:extLst>
          </p:cNvPr>
          <p:cNvSpPr>
            <a:spLocks noGrp="1"/>
          </p:cNvSpPr>
          <p:nvPr>
            <p:ph type="title"/>
          </p:nvPr>
        </p:nvSpPr>
        <p:spPr/>
        <p:txBody>
          <a:bodyPr/>
          <a:lstStyle/>
          <a:p>
            <a:r>
              <a:rPr lang="en-US" dirty="0"/>
              <a:t>Tree Replacement Mitigation </a:t>
            </a:r>
            <a:endParaRPr lang="en-VE" dirty="0"/>
          </a:p>
        </p:txBody>
      </p:sp>
    </p:spTree>
    <p:extLst>
      <p:ext uri="{BB962C8B-B14F-4D97-AF65-F5344CB8AC3E}">
        <p14:creationId xmlns:p14="http://schemas.microsoft.com/office/powerpoint/2010/main" val="1760285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12ECF-C2F8-AB78-3C68-85BB220683B0}"/>
              </a:ext>
            </a:extLst>
          </p:cNvPr>
          <p:cNvSpPr>
            <a:spLocks noGrp="1"/>
          </p:cNvSpPr>
          <p:nvPr>
            <p:ph type="title"/>
          </p:nvPr>
        </p:nvSpPr>
        <p:spPr>
          <a:xfrm>
            <a:off x="745587" y="749881"/>
            <a:ext cx="10515600" cy="591673"/>
          </a:xfrm>
        </p:spPr>
        <p:txBody>
          <a:bodyPr>
            <a:normAutofit fontScale="90000"/>
          </a:bodyPr>
          <a:lstStyle/>
          <a:p>
            <a:r>
              <a:rPr lang="en-US" sz="3800" dirty="0"/>
              <a:t>Tree Replacement On-Site </a:t>
            </a:r>
            <a:br>
              <a:rPr lang="en-US" dirty="0"/>
            </a:br>
            <a:r>
              <a:rPr lang="en-US" sz="3100" dirty="0"/>
              <a:t>(assumes 1 tree replaced per 10” DBH removed)</a:t>
            </a:r>
          </a:p>
        </p:txBody>
      </p:sp>
      <p:graphicFrame>
        <p:nvGraphicFramePr>
          <p:cNvPr id="5" name="Content Placeholder 4">
            <a:extLst>
              <a:ext uri="{FF2B5EF4-FFF2-40B4-BE49-F238E27FC236}">
                <a16:creationId xmlns:a16="http://schemas.microsoft.com/office/drawing/2014/main" id="{F7EC265F-0B2A-B404-D240-6E7C3E116D8C}"/>
              </a:ext>
            </a:extLst>
          </p:cNvPr>
          <p:cNvGraphicFramePr>
            <a:graphicFrameLocks noGrp="1"/>
          </p:cNvGraphicFramePr>
          <p:nvPr>
            <p:ph sz="half" idx="1"/>
            <p:extLst>
              <p:ext uri="{D42A27DB-BD31-4B8C-83A1-F6EECF244321}">
                <p14:modId xmlns:p14="http://schemas.microsoft.com/office/powerpoint/2010/main" val="1349849523"/>
              </p:ext>
            </p:extLst>
          </p:nvPr>
        </p:nvGraphicFramePr>
        <p:xfrm>
          <a:off x="379827" y="1694241"/>
          <a:ext cx="11119449" cy="3939540"/>
        </p:xfrm>
        <a:graphic>
          <a:graphicData uri="http://schemas.openxmlformats.org/drawingml/2006/table">
            <a:tbl>
              <a:tblPr/>
              <a:tblGrid>
                <a:gridCol w="2149137">
                  <a:extLst>
                    <a:ext uri="{9D8B030D-6E8A-4147-A177-3AD203B41FA5}">
                      <a16:colId xmlns:a16="http://schemas.microsoft.com/office/drawing/2014/main" val="567339751"/>
                    </a:ext>
                  </a:extLst>
                </a:gridCol>
                <a:gridCol w="1121289">
                  <a:extLst>
                    <a:ext uri="{9D8B030D-6E8A-4147-A177-3AD203B41FA5}">
                      <a16:colId xmlns:a16="http://schemas.microsoft.com/office/drawing/2014/main" val="2538235119"/>
                    </a:ext>
                  </a:extLst>
                </a:gridCol>
                <a:gridCol w="1121289">
                  <a:extLst>
                    <a:ext uri="{9D8B030D-6E8A-4147-A177-3AD203B41FA5}">
                      <a16:colId xmlns:a16="http://schemas.microsoft.com/office/drawing/2014/main" val="3590103187"/>
                    </a:ext>
                  </a:extLst>
                </a:gridCol>
                <a:gridCol w="1121289">
                  <a:extLst>
                    <a:ext uri="{9D8B030D-6E8A-4147-A177-3AD203B41FA5}">
                      <a16:colId xmlns:a16="http://schemas.microsoft.com/office/drawing/2014/main" val="2376739575"/>
                    </a:ext>
                  </a:extLst>
                </a:gridCol>
                <a:gridCol w="1121289">
                  <a:extLst>
                    <a:ext uri="{9D8B030D-6E8A-4147-A177-3AD203B41FA5}">
                      <a16:colId xmlns:a16="http://schemas.microsoft.com/office/drawing/2014/main" val="4275166673"/>
                    </a:ext>
                  </a:extLst>
                </a:gridCol>
                <a:gridCol w="1121289">
                  <a:extLst>
                    <a:ext uri="{9D8B030D-6E8A-4147-A177-3AD203B41FA5}">
                      <a16:colId xmlns:a16="http://schemas.microsoft.com/office/drawing/2014/main" val="3005737544"/>
                    </a:ext>
                  </a:extLst>
                </a:gridCol>
                <a:gridCol w="1121289">
                  <a:extLst>
                    <a:ext uri="{9D8B030D-6E8A-4147-A177-3AD203B41FA5}">
                      <a16:colId xmlns:a16="http://schemas.microsoft.com/office/drawing/2014/main" val="3390155744"/>
                    </a:ext>
                  </a:extLst>
                </a:gridCol>
                <a:gridCol w="1121289">
                  <a:extLst>
                    <a:ext uri="{9D8B030D-6E8A-4147-A177-3AD203B41FA5}">
                      <a16:colId xmlns:a16="http://schemas.microsoft.com/office/drawing/2014/main" val="536448636"/>
                    </a:ext>
                  </a:extLst>
                </a:gridCol>
                <a:gridCol w="1121289">
                  <a:extLst>
                    <a:ext uri="{9D8B030D-6E8A-4147-A177-3AD203B41FA5}">
                      <a16:colId xmlns:a16="http://schemas.microsoft.com/office/drawing/2014/main" val="2135558046"/>
                    </a:ext>
                  </a:extLst>
                </a:gridCol>
              </a:tblGrid>
              <a:tr h="1196340">
                <a:tc>
                  <a:txBody>
                    <a:bodyPr/>
                    <a:lstStyle/>
                    <a:p>
                      <a:pPr algn="l" fontAlgn="b"/>
                      <a:r>
                        <a:rPr lang="en-US" sz="18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Sky Vista Single-Unit 9.13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Poplar</a:t>
                      </a:r>
                    </a:p>
                    <a:p>
                      <a:pPr algn="ctr" rtl="0" fontAlgn="b"/>
                      <a:r>
                        <a:rPr lang="en-US" sz="1800" b="1" i="0" u="none" strike="noStrike" dirty="0">
                          <a:solidFill>
                            <a:srgbClr val="FFFFFF"/>
                          </a:solidFill>
                          <a:effectLst/>
                          <a:latin typeface="Calibri" panose="020F0502020204030204" pitchFamily="34" charset="0"/>
                        </a:rPr>
                        <a:t>Cottages 0.54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Century Mixed-Use 1.50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Veridian Multi-Unit 2.81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Caraway Master Plan </a:t>
                      </a:r>
                    </a:p>
                    <a:p>
                      <a:pPr algn="ctr" rtl="0" fontAlgn="b"/>
                      <a:r>
                        <a:rPr lang="en-US" sz="1800" b="1" i="0" u="none" strike="noStrike" dirty="0">
                          <a:solidFill>
                            <a:srgbClr val="FFFFFF"/>
                          </a:solidFill>
                          <a:effectLst/>
                          <a:latin typeface="Calibri" panose="020F0502020204030204" pitchFamily="34" charset="0"/>
                        </a:rPr>
                        <a:t>(Phase 1) 16.81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Parkside Place  Master Plan      37.10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Bri Multi-Unit  </a:t>
                      </a:r>
                    </a:p>
                    <a:p>
                      <a:pPr algn="ctr" rtl="0" fontAlgn="b"/>
                      <a:r>
                        <a:rPr lang="en-US" sz="1800" b="1" i="0" u="none" strike="noStrike" dirty="0">
                          <a:solidFill>
                            <a:srgbClr val="FFFFFF"/>
                          </a:solidFill>
                          <a:effectLst/>
                          <a:latin typeface="Calibri" panose="020F0502020204030204" pitchFamily="34" charset="0"/>
                        </a:rPr>
                        <a:t>2.23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tc>
                  <a:txBody>
                    <a:bodyPr/>
                    <a:lstStyle/>
                    <a:p>
                      <a:pPr algn="ctr" rtl="0" fontAlgn="b"/>
                      <a:r>
                        <a:rPr lang="en-US" sz="1800" b="1" i="0" u="none" strike="noStrike" dirty="0">
                          <a:solidFill>
                            <a:srgbClr val="FFFFFF"/>
                          </a:solidFill>
                          <a:effectLst/>
                          <a:latin typeface="Calibri" panose="020F0502020204030204" pitchFamily="34" charset="0"/>
                        </a:rPr>
                        <a:t>Bulletin Multi-Unit 1.57 Acres</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4660"/>
                    </a:solidFill>
                  </a:tcPr>
                </a:tc>
                <a:extLst>
                  <a:ext uri="{0D108BD9-81ED-4DB2-BD59-A6C34878D82A}">
                    <a16:rowId xmlns:a16="http://schemas.microsoft.com/office/drawing/2014/main" val="405097507"/>
                  </a:ext>
                </a:extLst>
              </a:tr>
              <a:tr h="640080">
                <a:tc>
                  <a:txBody>
                    <a:bodyPr/>
                    <a:lstStyle/>
                    <a:p>
                      <a:pPr algn="l" rtl="0" fontAlgn="b"/>
                      <a:r>
                        <a:rPr lang="en-US" sz="1800" b="1" i="0" u="none" strike="noStrike" dirty="0">
                          <a:solidFill>
                            <a:srgbClr val="000000"/>
                          </a:solidFill>
                          <a:effectLst/>
                          <a:latin typeface="Calibri" panose="020F0502020204030204" pitchFamily="34" charset="0"/>
                        </a:rPr>
                        <a:t>25% DBH Preservation Requirement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434.75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178.75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224.25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242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871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641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90.5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56897692"/>
                  </a:ext>
                </a:extLst>
              </a:tr>
              <a:tr h="640080">
                <a:tc>
                  <a:txBody>
                    <a:bodyPr/>
                    <a:lstStyle/>
                    <a:p>
                      <a:pPr algn="l" rtl="0" fontAlgn="b"/>
                      <a:r>
                        <a:rPr lang="en-US" sz="1800" b="1" i="0" u="none" strike="noStrike" dirty="0">
                          <a:solidFill>
                            <a:srgbClr val="000000"/>
                          </a:solidFill>
                          <a:effectLst/>
                          <a:latin typeface="Calibri" panose="020F0502020204030204" pitchFamily="34" charset="0"/>
                        </a:rPr>
                        <a:t>Actual DBH Preserved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207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144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1352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392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rtl="0" fontAlgn="b"/>
                      <a:r>
                        <a:rPr lang="en-US" sz="1800" b="0" i="0" u="none" strike="noStrike" dirty="0">
                          <a:solidFill>
                            <a:srgbClr val="000000"/>
                          </a:solidFill>
                          <a:effectLst/>
                          <a:latin typeface="Calibri" panose="020F0502020204030204" pitchFamily="34" charset="0"/>
                        </a:rPr>
                        <a:t>233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rtl="0" fontAlgn="b"/>
                      <a:r>
                        <a:rPr lang="en-US" sz="1800" b="0" i="0" u="none" strike="noStrike" dirty="0">
                          <a:solidFill>
                            <a:srgbClr val="000000"/>
                          </a:solidFill>
                          <a:effectLst/>
                          <a:latin typeface="Calibri" panose="020F0502020204030204" pitchFamily="34" charset="0"/>
                        </a:rPr>
                        <a:t>206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37817325"/>
                  </a:ext>
                </a:extLst>
              </a:tr>
              <a:tr h="640080">
                <a:tc>
                  <a:txBody>
                    <a:bodyPr/>
                    <a:lstStyle/>
                    <a:p>
                      <a:pPr algn="l" fontAlgn="b"/>
                      <a:r>
                        <a:rPr lang="en-US" sz="1800" b="1" i="0" u="none" strike="noStrike" dirty="0">
                          <a:solidFill>
                            <a:srgbClr val="000000"/>
                          </a:solidFill>
                          <a:effectLst/>
                          <a:latin typeface="Calibri" panose="020F0502020204030204" pitchFamily="34" charset="0"/>
                        </a:rPr>
                        <a:t>DBH to be Mitigated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390.75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-28.25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224.25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98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-481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249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-152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-115.5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769308099"/>
                  </a:ext>
                </a:extLst>
              </a:tr>
              <a:tr h="640080">
                <a:tc>
                  <a:txBody>
                    <a:bodyPr/>
                    <a:lstStyle/>
                    <a:p>
                      <a:pPr algn="l" fontAlgn="b"/>
                      <a:r>
                        <a:rPr lang="en-US" sz="1800" b="1" i="0" u="none" strike="noStrike" dirty="0">
                          <a:solidFill>
                            <a:srgbClr val="000000"/>
                          </a:solidFill>
                          <a:effectLst/>
                          <a:latin typeface="Calibri" panose="020F0502020204030204" pitchFamily="34" charset="0"/>
                        </a:rPr>
                        <a:t># of Replacement Trees Required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39.075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-2.825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22.425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9.8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-48.1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24.9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r" fontAlgn="b"/>
                      <a:r>
                        <a:rPr lang="en-US" sz="1800" b="0" i="0" u="none" strike="noStrike" dirty="0">
                          <a:solidFill>
                            <a:srgbClr val="000000"/>
                          </a:solidFill>
                          <a:effectLst/>
                          <a:latin typeface="Calibri" panose="020F0502020204030204" pitchFamily="34" charset="0"/>
                        </a:rPr>
                        <a:t>-15.2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800" b="0" i="0" u="none" strike="noStrike" dirty="0">
                          <a:solidFill>
                            <a:srgbClr val="000000"/>
                          </a:solidFill>
                          <a:effectLst/>
                          <a:latin typeface="Calibri" panose="020F0502020204030204" pitchFamily="34" charset="0"/>
                        </a:rPr>
                        <a:t>-11.55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58995752"/>
                  </a:ext>
                </a:extLst>
              </a:tr>
            </a:tbl>
          </a:graphicData>
        </a:graphic>
      </p:graphicFrame>
    </p:spTree>
    <p:extLst>
      <p:ext uri="{BB962C8B-B14F-4D97-AF65-F5344CB8AC3E}">
        <p14:creationId xmlns:p14="http://schemas.microsoft.com/office/powerpoint/2010/main" val="68004284"/>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E7E6E6"/>
      </a:lt2>
      <a:accent1>
        <a:srgbClr val="2B5D80"/>
      </a:accent1>
      <a:accent2>
        <a:srgbClr val="18696D"/>
      </a:accent2>
      <a:accent3>
        <a:srgbClr val="7B476C"/>
      </a:accent3>
      <a:accent4>
        <a:srgbClr val="486A3E"/>
      </a:accent4>
      <a:accent5>
        <a:srgbClr val="E2DF75"/>
      </a:accent5>
      <a:accent6>
        <a:srgbClr val="E0DEBE"/>
      </a:accent6>
      <a:hlink>
        <a:srgbClr val="9B2629"/>
      </a:hlink>
      <a:folHlink>
        <a:srgbClr val="7B47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City of Bend Template.potx" id="{CF06E4B7-CB9A-48FB-A973-2134232A70B6}" vid="{F0628C41-EC6D-4558-A9A1-8AEB1C45EE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file>

<file path=customXml/item2.xml><?xml version="1.0" encoding="utf-8"?>
<p:properties xmlns:p="http://schemas.microsoft.com/office/2006/metadata/properties" xmlns:xsi="http://www.w3.org/2001/XMLSchema-instance" xmlns:pc="http://schemas.microsoft.com/office/infopath/2007/PartnerControls">
  <documentManagement>
    <_dlc_DocId xmlns="91046b1f-742c-4e96-8483-44bc642ce5f0">WJDXZUEK3EHH-1075670987-14966</_dlc_DocId>
    <TaxCatchAll xmlns="91046b1f-742c-4e96-8483-44bc642ce5f0" xsi:nil="true"/>
    <lcf76f155ced4ddcb4097134ff3c332f xmlns="4c738402-72b7-4537-b519-3d7ff45fabf1">
      <Terms xmlns="http://schemas.microsoft.com/office/infopath/2007/PartnerControls"/>
    </lcf76f155ced4ddcb4097134ff3c332f>
    <_dlc_DocIdUrl xmlns="91046b1f-742c-4e96-8483-44bc642ce5f0">
      <Url>https://bendoregon.sharepoint.com/sites/CDD_Planning/_layouts/15/DocIdRedir.aspx?ID=WJDXZUEK3EHH-1075670987-14966</Url>
      <Description>WJDXZUEK3EHH-1075670987-14966</Description>
    </_dlc_DocIdUrl>
    <Category xmlns="4c738402-72b7-4537-b519-3d7ff45fabf1" xsi:nil="true"/>
    <SharedWithUsers xmlns="91046b1f-742c-4e96-8483-44bc642ce5f0">
      <UserInfo>
        <DisplayName>DevPlanning</DisplayName>
        <AccountId>14</AccountId>
        <AccountType/>
      </UserInfo>
      <UserInfo>
        <DisplayName>Renee Brooke</DisplayName>
        <AccountId>663</AccountId>
        <AccountType/>
      </UserInfo>
    </SharedWithUsers>
    <_ip_UnifiedCompliancePolicyUIAction xmlns="http://schemas.microsoft.com/sharepoint/v3" xsi:nil="true"/>
    <_ip_UnifiedCompliancePolicyProperties xmlns="http://schemas.microsoft.com/sharepoint/v3" xsi:nil="true"/>
    <PublishingStartDate xmlns="4c738402-72b7-4537-b519-3d7ff45fabf1" xsi:nil="true"/>
    <PublishingExpirationDate xmlns="4c738402-72b7-4537-b519-3d7ff45fabf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53968B899CA54FBB83390952CD5681" ma:contentTypeVersion="25" ma:contentTypeDescription="Create a new document." ma:contentTypeScope="" ma:versionID="20694223a184e0238a971cb2d93b9866">
  <xsd:schema xmlns:xsd="http://www.w3.org/2001/XMLSchema" xmlns:xs="http://www.w3.org/2001/XMLSchema" xmlns:p="http://schemas.microsoft.com/office/2006/metadata/properties" xmlns:ns1="http://schemas.microsoft.com/sharepoint/v3" xmlns:ns2="4c738402-72b7-4537-b519-3d7ff45fabf1" xmlns:ns3="91046b1f-742c-4e96-8483-44bc642ce5f0" targetNamespace="http://schemas.microsoft.com/office/2006/metadata/properties" ma:root="true" ma:fieldsID="51e9f603ef855c613fc90d3dfac47cea" ns1:_="" ns2:_="" ns3:_="">
    <xsd:import namespace="http://schemas.microsoft.com/sharepoint/v3"/>
    <xsd:import namespace="4c738402-72b7-4537-b519-3d7ff45fabf1"/>
    <xsd:import namespace="91046b1f-742c-4e96-8483-44bc642ce5f0"/>
    <xsd:element name="properties">
      <xsd:complexType>
        <xsd:sequence>
          <xsd:element name="documentManagement">
            <xsd:complexType>
              <xsd:all>
                <xsd:element ref="ns2:PublishingStartDate" minOccurs="0"/>
                <xsd:element ref="ns2:PublishingExpirationDate" minOccurs="0"/>
                <xsd:element ref="ns3:_dlc_DocId" minOccurs="0"/>
                <xsd:element ref="ns3:_dlc_DocIdUrl" minOccurs="0"/>
                <xsd:element ref="ns3:_dlc_DocIdPersistId" minOccurs="0"/>
                <xsd:element ref="ns2:Category" minOccurs="0"/>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738402-72b7-4537-b519-3d7ff45fabf1"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format="DateTim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format="DateTime" ma:internalName="PublishingExpirationDate" ma:readOnly="false">
      <xsd:simpleType>
        <xsd:restriction base="dms:Unknown"/>
      </xsd:simpleType>
    </xsd:element>
    <xsd:element name="Category" ma:index="9" nillable="true" ma:displayName="Category" ma:default="Reference Document" ma:format="Dropdown" ma:internalName="Category" ma:readOnly="false">
      <xsd:simpleType>
        <xsd:restriction base="dms:Choice">
          <xsd:enumeration value="Reference Document"/>
          <xsd:enumeration value="SOP or Policy Memo"/>
          <xsd:enumeration value="How To Guide"/>
          <xsd:enumeration value="Onboarding Document"/>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9" nillable="true" ma:taxonomy="true" ma:internalName="lcf76f155ced4ddcb4097134ff3c332f" ma:taxonomyFieldName="MediaServiceImageTags" ma:displayName="Image Tags" ma:readOnly="false" ma:fieldId="{5cf76f15-5ced-4ddc-b409-7134ff3c332f}" ma:taxonomyMulti="true" ma:sspId="d33022fe-1e51-4b20-963d-b591020e5c8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046b1f-742c-4e96-8483-44bc642ce5f0"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TaxCatchAll" ma:index="30" nillable="true" ma:displayName="Taxonomy Catch All Column" ma:hidden="true" ma:list="{29f7a993-fae6-4ed0-ba1c-71e033780fb6}" ma:internalName="TaxCatchAll" ma:showField="CatchAllData" ma:web="91046b1f-742c-4e96-8483-44bc642ce5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887BD31-94EC-4266-A1A2-F92F9B38EF90}">
  <ds:schemaRefs>
    <ds:schemaRef ds:uri="http://schemas.microsoft.com/sharepoint/v3/contenttype/forms"/>
  </ds:schemaRefs>
</ds:datastoreItem>
</file>

<file path=customXml/itemProps2.xml><?xml version="1.0" encoding="utf-8"?>
<ds:datastoreItem xmlns:ds="http://schemas.openxmlformats.org/officeDocument/2006/customXml" ds:itemID="{93239BE6-6641-43F3-8839-239C7CBB1463}">
  <ds:schemaRefs>
    <ds:schemaRef ds:uri="http://schemas.microsoft.com/office/2006/metadata/properties"/>
    <ds:schemaRef ds:uri="4c738402-72b7-4537-b519-3d7ff45fabf1"/>
    <ds:schemaRef ds:uri="http://schemas.microsoft.com/sharepoint/v3"/>
    <ds:schemaRef ds:uri="http://purl.org/dc/terms/"/>
    <ds:schemaRef ds:uri="http://schemas.openxmlformats.org/package/2006/metadata/core-properties"/>
    <ds:schemaRef ds:uri="91046b1f-742c-4e96-8483-44bc642ce5f0"/>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8FA2AEA2-A5BC-4ABB-B7C3-DCFBFE1DC99F}">
  <ds:schemaRefs>
    <ds:schemaRef ds:uri="4c738402-72b7-4537-b519-3d7ff45fabf1"/>
    <ds:schemaRef ds:uri="91046b1f-742c-4e96-8483-44bc642ce5f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675FE4B1-B7CB-4AFF-A681-5A5414B9583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2022 City of Bend Template</Template>
  <TotalTime>2757</TotalTime>
  <Words>1979</Words>
  <Application>Microsoft Office PowerPoint</Application>
  <PresentationFormat>Widescreen</PresentationFormat>
  <Paragraphs>609</Paragraphs>
  <Slides>26</Slides>
  <Notes>11</Notes>
  <HiddenSlides>8</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Open Sans</vt:lpstr>
      <vt:lpstr>Wingdings</vt:lpstr>
      <vt:lpstr>Office Theme</vt:lpstr>
      <vt:lpstr>TRUAC Meeting #7</vt:lpstr>
      <vt:lpstr>Agenda </vt:lpstr>
      <vt:lpstr>City Council Check-in Update &amp; Scope  </vt:lpstr>
      <vt:lpstr>Recommendations to Date</vt:lpstr>
      <vt:lpstr>PowerPoint Presentation</vt:lpstr>
      <vt:lpstr># of Trees 20” or Larger (Priority Trees)</vt:lpstr>
      <vt:lpstr>DBH (Regulated and Priority) </vt:lpstr>
      <vt:lpstr>Tree Replacement Mitigation </vt:lpstr>
      <vt:lpstr>Tree Replacement On-Site  (assumes 1 tree replaced per 10” DBH removed)</vt:lpstr>
      <vt:lpstr>Fee in Lieu Mitigation</vt:lpstr>
      <vt:lpstr>Fee In-Lieu of Tree Preservation Fund Options </vt:lpstr>
      <vt:lpstr>Minimum/Maximum Lot Sizes to Consider for Mitigation Options </vt:lpstr>
      <vt:lpstr>Min/Max Lot Sizes to Consider for Mitigation  </vt:lpstr>
      <vt:lpstr>Incentives </vt:lpstr>
      <vt:lpstr>BDC Incentives  </vt:lpstr>
      <vt:lpstr>Next Steps </vt:lpstr>
      <vt:lpstr>Next Steps </vt:lpstr>
      <vt:lpstr>PowerPoint Presentation</vt:lpstr>
      <vt:lpstr>Replacement Options Summary </vt:lpstr>
      <vt:lpstr>On-Site Replacement Options</vt:lpstr>
      <vt:lpstr># of Trees (Regulated and Priority)</vt:lpstr>
      <vt:lpstr>DBH (Regulated and Priority) </vt:lpstr>
      <vt:lpstr>2.74 Acres </vt:lpstr>
      <vt:lpstr>Parkside Place Comparison (37.10 Acres) </vt:lpstr>
      <vt:lpstr>Bend Bulletin Multi-Unit (1.57 Acres) </vt:lpstr>
      <vt:lpstr>Tree Replacement</vt:lpstr>
    </vt:vector>
  </TitlesOfParts>
  <Company>City of Bend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Pauline Hardie</dc:creator>
  <cp:lastModifiedBy>Pauline Hardie</cp:lastModifiedBy>
  <cp:revision>35</cp:revision>
  <cp:lastPrinted>2023-08-25T17:55:21Z</cp:lastPrinted>
  <dcterms:created xsi:type="dcterms:W3CDTF">2023-06-02T21:52:48Z</dcterms:created>
  <dcterms:modified xsi:type="dcterms:W3CDTF">2023-10-17T16:55:11Z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0x0101009E53968B899CA54FBB83390952CD5681</vt:lpwstr>
  </property>
  <property fmtid="{D5CDD505-2E9C-101B-9397-08002B2CF9AE}" pid="4" name="_dlc_DocIdItemGuid">
    <vt:lpwstr>75498ee2-7b95-4cbd-bf55-406c0f92162a</vt:lpwstr>
  </property>
</Properties>
</file>